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1" saveSubsetFonts="1" autoCompressPictures="0">
  <p:sldMasterIdLst>
    <p:sldMasterId id="2147483648" r:id="rId1"/>
    <p:sldMasterId id="2147483674" r:id="rId2"/>
    <p:sldMasterId id="2147483692" r:id="rId3"/>
  </p:sldMasterIdLst>
  <p:notesMasterIdLst>
    <p:notesMasterId r:id="rId39"/>
  </p:notesMasterIdLst>
  <p:sldIdLst>
    <p:sldId id="377" r:id="rId4"/>
    <p:sldId id="439" r:id="rId5"/>
    <p:sldId id="400" r:id="rId6"/>
    <p:sldId id="440" r:id="rId7"/>
    <p:sldId id="444" r:id="rId8"/>
    <p:sldId id="476" r:id="rId9"/>
    <p:sldId id="390" r:id="rId10"/>
    <p:sldId id="445" r:id="rId11"/>
    <p:sldId id="477" r:id="rId12"/>
    <p:sldId id="431" r:id="rId13"/>
    <p:sldId id="450" r:id="rId14"/>
    <p:sldId id="449" r:id="rId15"/>
    <p:sldId id="451" r:id="rId16"/>
    <p:sldId id="448" r:id="rId17"/>
    <p:sldId id="479" r:id="rId18"/>
    <p:sldId id="453" r:id="rId19"/>
    <p:sldId id="454" r:id="rId20"/>
    <p:sldId id="455" r:id="rId21"/>
    <p:sldId id="456" r:id="rId22"/>
    <p:sldId id="478" r:id="rId23"/>
    <p:sldId id="458" r:id="rId24"/>
    <p:sldId id="459" r:id="rId25"/>
    <p:sldId id="460" r:id="rId26"/>
    <p:sldId id="461" r:id="rId27"/>
    <p:sldId id="462" r:id="rId28"/>
    <p:sldId id="463" r:id="rId29"/>
    <p:sldId id="480" r:id="rId30"/>
    <p:sldId id="466" r:id="rId31"/>
    <p:sldId id="467" r:id="rId32"/>
    <p:sldId id="469" r:id="rId33"/>
    <p:sldId id="468" r:id="rId34"/>
    <p:sldId id="474" r:id="rId35"/>
    <p:sldId id="475" r:id="rId36"/>
    <p:sldId id="481" r:id="rId37"/>
    <p:sldId id="482" r:id="rId38"/>
  </p:sldIdLst>
  <p:sldSz cx="9144000" cy="5143500" type="screen16x9"/>
  <p:notesSz cx="6858000" cy="9144000"/>
  <p:custDataLst>
    <p:tags r:id="rId40"/>
  </p:custDataLst>
  <p:defaultTextStyle>
    <a:defPPr>
      <a:defRPr lang="zh-CN"/>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D00"/>
    <a:srgbClr val="FABE00"/>
    <a:srgbClr val="D7000F"/>
    <a:srgbClr val="BCBCBC"/>
    <a:srgbClr val="CBCBCB"/>
    <a:srgbClr val="E0E0E0"/>
    <a:srgbClr val="FFB9B9"/>
    <a:srgbClr val="C7000B"/>
    <a:srgbClr val="9999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4" autoAdjust="0"/>
    <p:restoredTop sz="94472" autoAdjust="0"/>
  </p:normalViewPr>
  <p:slideViewPr>
    <p:cSldViewPr>
      <p:cViewPr varScale="1">
        <p:scale>
          <a:sx n="107" d="100"/>
          <a:sy n="107" d="100"/>
        </p:scale>
        <p:origin x="946" y="77"/>
      </p:cViewPr>
      <p:guideLst>
        <p:guide orient="horz" pos="1620"/>
        <p:guide pos="2880"/>
      </p:guideLst>
    </p:cSldViewPr>
  </p:slideViewPr>
  <p:notesTextViewPr>
    <p:cViewPr>
      <p:scale>
        <a:sx n="100" d="100"/>
        <a:sy n="100" d="100"/>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900053-5A4D-4EED-961C-7FECC22469B2}"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097EA6-A70B-4078-A475-F5D239A7F50E}" type="slidenum">
              <a:rPr lang="zh-CN" altLang="en-US" smtClean="0"/>
              <a:t>‹#›</a:t>
            </a:fld>
            <a:endParaRPr lang="zh-CN" altLang="en-US"/>
          </a:p>
        </p:txBody>
      </p:sp>
    </p:spTree>
    <p:extLst>
      <p:ext uri="{BB962C8B-B14F-4D97-AF65-F5344CB8AC3E}">
        <p14:creationId xmlns:p14="http://schemas.microsoft.com/office/powerpoint/2010/main" val="1520138089"/>
      </p:ext>
    </p:extLst>
  </p:cSld>
  <p:clrMap bg1="lt1" tx1="dk1" bg2="lt2" tx2="dk2" accent1="accent1" accent2="accent2" accent3="accent3" accent4="accent4" accent5="accent5" accent6="accent6" hlink="hlink" folHlink="folHlink"/>
  <p:notesStyle>
    <a:lvl1pPr marL="0" algn="l" defTabSz="685891" rtl="0" eaLnBrk="1" latinLnBrk="0" hangingPunct="1">
      <a:defRPr sz="900" kern="1200">
        <a:solidFill>
          <a:schemeClr val="tx1"/>
        </a:solidFill>
        <a:latin typeface="+mn-lt"/>
        <a:ea typeface="+mn-ea"/>
        <a:cs typeface="+mn-cs"/>
      </a:defRPr>
    </a:lvl1pPr>
    <a:lvl2pPr marL="342946" algn="l" defTabSz="685891" rtl="0" eaLnBrk="1" latinLnBrk="0" hangingPunct="1">
      <a:defRPr sz="900" kern="1200">
        <a:solidFill>
          <a:schemeClr val="tx1"/>
        </a:solidFill>
        <a:latin typeface="+mn-lt"/>
        <a:ea typeface="+mn-ea"/>
        <a:cs typeface="+mn-cs"/>
      </a:defRPr>
    </a:lvl2pPr>
    <a:lvl3pPr marL="685891" algn="l" defTabSz="685891" rtl="0" eaLnBrk="1" latinLnBrk="0" hangingPunct="1">
      <a:defRPr sz="900" kern="1200">
        <a:solidFill>
          <a:schemeClr val="tx1"/>
        </a:solidFill>
        <a:latin typeface="+mn-lt"/>
        <a:ea typeface="+mn-ea"/>
        <a:cs typeface="+mn-cs"/>
      </a:defRPr>
    </a:lvl3pPr>
    <a:lvl4pPr marL="1028837" algn="l" defTabSz="685891" rtl="0" eaLnBrk="1" latinLnBrk="0" hangingPunct="1">
      <a:defRPr sz="900" kern="1200">
        <a:solidFill>
          <a:schemeClr val="tx1"/>
        </a:solidFill>
        <a:latin typeface="+mn-lt"/>
        <a:ea typeface="+mn-ea"/>
        <a:cs typeface="+mn-cs"/>
      </a:defRPr>
    </a:lvl4pPr>
    <a:lvl5pPr marL="1371783" algn="l" defTabSz="685891" rtl="0" eaLnBrk="1" latinLnBrk="0" hangingPunct="1">
      <a:defRPr sz="900" kern="1200">
        <a:solidFill>
          <a:schemeClr val="tx1"/>
        </a:solidFill>
        <a:latin typeface="+mn-lt"/>
        <a:ea typeface="+mn-ea"/>
        <a:cs typeface="+mn-cs"/>
      </a:defRPr>
    </a:lvl5pPr>
    <a:lvl6pPr marL="1714729" algn="l" defTabSz="685891" rtl="0" eaLnBrk="1" latinLnBrk="0" hangingPunct="1">
      <a:defRPr sz="900" kern="1200">
        <a:solidFill>
          <a:schemeClr val="tx1"/>
        </a:solidFill>
        <a:latin typeface="+mn-lt"/>
        <a:ea typeface="+mn-ea"/>
        <a:cs typeface="+mn-cs"/>
      </a:defRPr>
    </a:lvl6pPr>
    <a:lvl7pPr marL="2057674" algn="l" defTabSz="685891" rtl="0" eaLnBrk="1" latinLnBrk="0" hangingPunct="1">
      <a:defRPr sz="900" kern="1200">
        <a:solidFill>
          <a:schemeClr val="tx1"/>
        </a:solidFill>
        <a:latin typeface="+mn-lt"/>
        <a:ea typeface="+mn-ea"/>
        <a:cs typeface="+mn-cs"/>
      </a:defRPr>
    </a:lvl7pPr>
    <a:lvl8pPr marL="2400620" algn="l" defTabSz="685891" rtl="0" eaLnBrk="1" latinLnBrk="0" hangingPunct="1">
      <a:defRPr sz="900" kern="1200">
        <a:solidFill>
          <a:schemeClr val="tx1"/>
        </a:solidFill>
        <a:latin typeface="+mn-lt"/>
        <a:ea typeface="+mn-ea"/>
        <a:cs typeface="+mn-cs"/>
      </a:defRPr>
    </a:lvl8pPr>
    <a:lvl9pPr marL="2743566" algn="l" defTabSz="68589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6097EA6-A70B-4078-A475-F5D239A7F50E}" type="slidenum">
              <a:rPr lang="zh-CN" altLang="en-US" smtClean="0"/>
              <a:t>11</a:t>
            </a:fld>
            <a:endParaRPr lang="zh-CN" altLang="en-US"/>
          </a:p>
        </p:txBody>
      </p:sp>
    </p:spTree>
    <p:extLst>
      <p:ext uri="{BB962C8B-B14F-4D97-AF65-F5344CB8AC3E}">
        <p14:creationId xmlns:p14="http://schemas.microsoft.com/office/powerpoint/2010/main" val="2134413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6097EA6-A70B-4078-A475-F5D239A7F50E}" type="slidenum">
              <a:rPr lang="zh-CN" altLang="en-US" smtClean="0"/>
              <a:t>35</a:t>
            </a:fld>
            <a:endParaRPr lang="zh-CN" altLang="en-US"/>
          </a:p>
        </p:txBody>
      </p:sp>
    </p:spTree>
    <p:extLst>
      <p:ext uri="{BB962C8B-B14F-4D97-AF65-F5344CB8AC3E}">
        <p14:creationId xmlns:p14="http://schemas.microsoft.com/office/powerpoint/2010/main" val="291999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37</a:t>
            </a:fld>
            <a:endParaRPr lang="zh-CN" altLang="en-US"/>
          </a:p>
        </p:txBody>
      </p:sp>
    </p:spTree>
    <p:extLst>
      <p:ext uri="{BB962C8B-B14F-4D97-AF65-F5344CB8AC3E}">
        <p14:creationId xmlns:p14="http://schemas.microsoft.com/office/powerpoint/2010/main" val="3896808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097EA6-A70B-4078-A475-F5D239A7F50E}" type="slidenum">
              <a:rPr lang="zh-CN" altLang="en-US" smtClean="0"/>
              <a:t>42</a:t>
            </a:fld>
            <a:endParaRPr lang="zh-CN" altLang="en-US"/>
          </a:p>
        </p:txBody>
      </p:sp>
    </p:spTree>
    <p:extLst>
      <p:ext uri="{BB962C8B-B14F-4D97-AF65-F5344CB8AC3E}">
        <p14:creationId xmlns:p14="http://schemas.microsoft.com/office/powerpoint/2010/main" val="1051344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6097EA6-A70B-4078-A475-F5D239A7F50E}" type="slidenum">
              <a:rPr lang="zh-CN" altLang="en-US" smtClean="0"/>
              <a:t>43</a:t>
            </a:fld>
            <a:endParaRPr lang="zh-CN" altLang="en-US"/>
          </a:p>
        </p:txBody>
      </p:sp>
    </p:spTree>
    <p:extLst>
      <p:ext uri="{BB962C8B-B14F-4D97-AF65-F5344CB8AC3E}">
        <p14:creationId xmlns:p14="http://schemas.microsoft.com/office/powerpoint/2010/main" val="213441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t>12</a:t>
            </a:fld>
            <a:endParaRPr lang="zh-CN" altLang="en-US"/>
          </a:p>
        </p:txBody>
      </p:sp>
    </p:spTree>
    <p:extLst>
      <p:ext uri="{BB962C8B-B14F-4D97-AF65-F5344CB8AC3E}">
        <p14:creationId xmlns:p14="http://schemas.microsoft.com/office/powerpoint/2010/main" val="110280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13</a:t>
            </a:fld>
            <a:endParaRPr lang="zh-CN" altLang="en-US"/>
          </a:p>
        </p:txBody>
      </p:sp>
    </p:spTree>
    <p:extLst>
      <p:ext uri="{BB962C8B-B14F-4D97-AF65-F5344CB8AC3E}">
        <p14:creationId xmlns:p14="http://schemas.microsoft.com/office/powerpoint/2010/main" val="3896808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14</a:t>
            </a:fld>
            <a:endParaRPr lang="zh-CN" altLang="en-US"/>
          </a:p>
        </p:txBody>
      </p:sp>
    </p:spTree>
    <p:extLst>
      <p:ext uri="{BB962C8B-B14F-4D97-AF65-F5344CB8AC3E}">
        <p14:creationId xmlns:p14="http://schemas.microsoft.com/office/powerpoint/2010/main" val="3896808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t>17</a:t>
            </a:fld>
            <a:endParaRPr lang="zh-CN" altLang="en-US"/>
          </a:p>
        </p:txBody>
      </p:sp>
    </p:spTree>
    <p:extLst>
      <p:ext uri="{BB962C8B-B14F-4D97-AF65-F5344CB8AC3E}">
        <p14:creationId xmlns:p14="http://schemas.microsoft.com/office/powerpoint/2010/main" val="79911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19</a:t>
            </a:fld>
            <a:endParaRPr lang="zh-CN" altLang="en-US"/>
          </a:p>
        </p:txBody>
      </p:sp>
    </p:spTree>
    <p:extLst>
      <p:ext uri="{BB962C8B-B14F-4D97-AF65-F5344CB8AC3E}">
        <p14:creationId xmlns:p14="http://schemas.microsoft.com/office/powerpoint/2010/main" val="389680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t>20</a:t>
            </a:fld>
            <a:endParaRPr lang="zh-CN" altLang="en-US"/>
          </a:p>
        </p:txBody>
      </p:sp>
    </p:spTree>
    <p:extLst>
      <p:ext uri="{BB962C8B-B14F-4D97-AF65-F5344CB8AC3E}">
        <p14:creationId xmlns:p14="http://schemas.microsoft.com/office/powerpoint/2010/main" val="1016111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25</a:t>
            </a:fld>
            <a:endParaRPr lang="zh-CN" altLang="en-US"/>
          </a:p>
        </p:txBody>
      </p:sp>
    </p:spTree>
    <p:extLst>
      <p:ext uri="{BB962C8B-B14F-4D97-AF65-F5344CB8AC3E}">
        <p14:creationId xmlns:p14="http://schemas.microsoft.com/office/powerpoint/2010/main" val="389680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30</a:t>
            </a:fld>
            <a:endParaRPr lang="zh-CN" altLang="en-US"/>
          </a:p>
        </p:txBody>
      </p:sp>
    </p:spTree>
    <p:extLst>
      <p:ext uri="{BB962C8B-B14F-4D97-AF65-F5344CB8AC3E}">
        <p14:creationId xmlns:p14="http://schemas.microsoft.com/office/powerpoint/2010/main" val="389680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zh-CN" altLang="en-US" smtClean="0"/>
              <a:t>单击此处编辑母版文本样式</a:t>
            </a:r>
          </a:p>
        </p:txBody>
      </p:sp>
      <p:sp>
        <p:nvSpPr>
          <p:cNvPr id="5" name="日期占位符 4"/>
          <p:cNvSpPr>
            <a:spLocks noGrp="1"/>
          </p:cNvSpPr>
          <p:nvPr>
            <p:ph type="dt" sz="half" idx="10"/>
          </p:nvPr>
        </p:nvSpPr>
        <p:spPr>
          <a:xfrm>
            <a:off x="457201" y="4767264"/>
            <a:ext cx="2133600" cy="273844"/>
          </a:xfrm>
          <a:prstGeom prst="rect">
            <a:avLst/>
          </a:prstGeom>
        </p:spPr>
        <p:txBody>
          <a:bodyPr/>
          <a:lstStyle/>
          <a:p>
            <a:fld id="{530820CF-B880-4189-942D-D702A7CBA730}" type="datetimeFigureOut">
              <a:rPr lang="zh-CN" altLang="en-US" smtClean="0"/>
              <a:t>2016/11/6</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1" y="4767264"/>
            <a:ext cx="2133600" cy="273844"/>
          </a:xfrm>
          <a:prstGeom prst="rect">
            <a:avLst/>
          </a:prstGeom>
        </p:spPr>
        <p:txBody>
          <a:body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1" y="4767264"/>
            <a:ext cx="2133600" cy="273844"/>
          </a:xfrm>
          <a:prstGeom prst="rect">
            <a:avLst/>
          </a:prstGeom>
        </p:spPr>
        <p:txBody>
          <a:body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1862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605749"/>
      </p:ext>
    </p:extLst>
  </p:cSld>
  <p:clrMapOvr>
    <a:masterClrMapping/>
  </p:clrMapOvr>
  <p:transition spd="slow">
    <p:cover dir="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a:prstGeom prst="rect">
            <a:avLst/>
          </a:prstGeom>
        </p:spPr>
        <p:txBody>
          <a:bodyPr lIns="91405" tIns="45702" rIns="91405" bIns="45702" anchor="b">
            <a:noAutofit/>
          </a:bodyPr>
          <a:lstStyle>
            <a:lvl1pPr>
              <a:lnSpc>
                <a:spcPct val="100000"/>
              </a:lnSpc>
              <a:defRPr sz="8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600" y="3714750"/>
            <a:ext cx="6400800" cy="914400"/>
          </a:xfrm>
          <a:prstGeom prst="rect">
            <a:avLst/>
          </a:prstGeom>
        </p:spPr>
        <p:txBody>
          <a:bodyPr lIns="91405" tIns="45702" rIns="91405" bIns="45702">
            <a:normAutofit/>
          </a:bodyPr>
          <a:lstStyle>
            <a:lvl1pPr marL="0" indent="0" algn="ctr">
              <a:buNone/>
              <a:defRPr sz="2400">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smtClean="0"/>
              <a:t>单击此处编辑母版副标题样式</a:t>
            </a:r>
            <a:endParaRPr lang="en-US" dirty="0"/>
          </a:p>
        </p:txBody>
      </p:sp>
      <p:sp>
        <p:nvSpPr>
          <p:cNvPr id="7" name="Date Placeholder 6"/>
          <p:cNvSpPr>
            <a:spLocks noGrp="1"/>
          </p:cNvSpPr>
          <p:nvPr>
            <p:ph type="dt" sz="half" idx="10"/>
          </p:nvPr>
        </p:nvSpPr>
        <p:spPr>
          <a:xfrm>
            <a:off x="6363348" y="4767263"/>
            <a:ext cx="2085975" cy="273843"/>
          </a:xfrm>
          <a:prstGeom prst="rect">
            <a:avLst/>
          </a:prstGeom>
        </p:spPr>
        <p:txBody>
          <a:bodyPr lIns="91405" tIns="45702" rIns="91405" bIns="45702"/>
          <a:lstStyle/>
          <a:p>
            <a:pPr algn="ctr" defTabSz="914400" fontAlgn="base">
              <a:spcBef>
                <a:spcPct val="0"/>
              </a:spcBef>
              <a:spcAft>
                <a:spcPct val="0"/>
              </a:spcAft>
            </a:pPr>
            <a:fld id="{544213AF-26F6-41FA-8D85-E2C5388D6E58}" type="datetimeFigureOut">
              <a:rPr lang="en-US" sz="1800" b="1" smtClean="0">
                <a:solidFill>
                  <a:prstClr val="black"/>
                </a:solidFill>
                <a:latin typeface="Arial" pitchFamily="34" charset="0"/>
                <a:ea typeface="黑体" pitchFamily="49" charset="-122"/>
              </a:rPr>
              <a:pPr algn="ctr" defTabSz="914400" fontAlgn="base">
                <a:spcBef>
                  <a:spcPct val="0"/>
                </a:spcBef>
                <a:spcAft>
                  <a:spcPct val="0"/>
                </a:spcAft>
              </a:pPr>
              <a:t>11/6/2016</a:t>
            </a:fld>
            <a:endParaRPr lang="en-US" sz="1800" b="1" dirty="0">
              <a:solidFill>
                <a:srgbClr val="FFFFFF"/>
              </a:solidFill>
              <a:latin typeface="Arial" pitchFamily="34" charset="0"/>
              <a:ea typeface="黑体" pitchFamily="49" charset="-122"/>
            </a:endParaRPr>
          </a:p>
        </p:txBody>
      </p:sp>
      <p:sp>
        <p:nvSpPr>
          <p:cNvPr id="8" name="Slide Number Placeholder 7"/>
          <p:cNvSpPr>
            <a:spLocks noGrp="1"/>
          </p:cNvSpPr>
          <p:nvPr>
            <p:ph type="sldNum" sz="quarter" idx="11"/>
          </p:nvPr>
        </p:nvSpPr>
        <p:spPr>
          <a:xfrm>
            <a:off x="8543279" y="4767263"/>
            <a:ext cx="561975" cy="273843"/>
          </a:xfrm>
          <a:prstGeom prst="rect">
            <a:avLst/>
          </a:prstGeom>
        </p:spPr>
        <p:txBody>
          <a:bodyPr lIns="91405" tIns="45702" rIns="91405" bIns="45702"/>
          <a:lstStyle/>
          <a:p>
            <a:pPr algn="ctr" defTabSz="914400" fontAlgn="base">
              <a:spcBef>
                <a:spcPct val="0"/>
              </a:spcBef>
              <a:spcAft>
                <a:spcPct val="0"/>
              </a:spcAft>
            </a:pPr>
            <a:fld id="{D5BBC35B-A44B-4119-B8DA-DE9E3DFADA20}" type="slidenum">
              <a:rPr lang="en-US" sz="1800" b="1" smtClean="0">
                <a:solidFill>
                  <a:prstClr val="black"/>
                </a:solidFill>
                <a:latin typeface="Arial" pitchFamily="34" charset="0"/>
                <a:ea typeface="黑体" pitchFamily="49" charset="-122"/>
              </a:rPr>
              <a:pPr algn="ctr" defTabSz="914400" fontAlgn="base">
                <a:spcBef>
                  <a:spcPct val="0"/>
                </a:spcBef>
                <a:spcAft>
                  <a:spcPct val="0"/>
                </a:spcAft>
              </a:pPr>
              <a:t>‹#›</a:t>
            </a:fld>
            <a:endParaRPr lang="en-US" sz="1800" b="1" dirty="0">
              <a:solidFill>
                <a:srgbClr val="FFFFFF"/>
              </a:solidFill>
              <a:latin typeface="Arial" pitchFamily="34" charset="0"/>
              <a:ea typeface="黑体" pitchFamily="49" charset="-122"/>
            </a:endParaRPr>
          </a:p>
        </p:txBody>
      </p:sp>
      <p:sp>
        <p:nvSpPr>
          <p:cNvPr id="9" name="Footer Placeholder 8"/>
          <p:cNvSpPr>
            <a:spLocks noGrp="1"/>
          </p:cNvSpPr>
          <p:nvPr>
            <p:ph type="ftr" sz="quarter" idx="12"/>
          </p:nvPr>
        </p:nvSpPr>
        <p:spPr>
          <a:xfrm>
            <a:off x="659166" y="4767263"/>
            <a:ext cx="2847975" cy="273843"/>
          </a:xfrm>
          <a:prstGeom prst="rect">
            <a:avLst/>
          </a:prstGeom>
        </p:spPr>
        <p:txBody>
          <a:bodyPr lIns="91405" tIns="45702" rIns="91405" bIns="45702"/>
          <a:lstStyle/>
          <a:p>
            <a:pPr algn="ctr" defTabSz="914400" fontAlgn="base">
              <a:spcBef>
                <a:spcPct val="0"/>
              </a:spcBef>
              <a:spcAft>
                <a:spcPct val="0"/>
              </a:spcAft>
            </a:pPr>
            <a:endParaRPr lang="en-US" sz="1800" b="1">
              <a:solidFill>
                <a:srgbClr val="172B4B">
                  <a:tint val="20000"/>
                </a:srgbClr>
              </a:solidFill>
              <a:latin typeface="Arial" pitchFamily="34" charset="0"/>
              <a:ea typeface="黑体" pitchFamily="49" charset="-122"/>
            </a:endParaRPr>
          </a:p>
        </p:txBody>
      </p:sp>
    </p:spTree>
    <p:extLst>
      <p:ext uri="{BB962C8B-B14F-4D97-AF65-F5344CB8AC3E}">
        <p14:creationId xmlns:p14="http://schemas.microsoft.com/office/powerpoint/2010/main" val="413953035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3" y="3"/>
            <a:ext cx="8229600" cy="1200150"/>
          </a:xfrm>
          <a:prstGeom prst="rect">
            <a:avLst/>
          </a:prstGeom>
        </p:spPr>
        <p:txBody>
          <a:bodyPr lIns="91405" tIns="45702" rIns="91405" bIns="45702"/>
          <a:lstStyle/>
          <a:p>
            <a:r>
              <a:rPr lang="zh-CN" altLang="en-US" smtClean="0"/>
              <a:t>单击此处编辑母版标题样式</a:t>
            </a:r>
            <a:endParaRPr lang="en-US" dirty="0"/>
          </a:p>
        </p:txBody>
      </p:sp>
      <p:sp>
        <p:nvSpPr>
          <p:cNvPr id="3" name="Content Placeholder 2"/>
          <p:cNvSpPr>
            <a:spLocks noGrp="1"/>
          </p:cNvSpPr>
          <p:nvPr>
            <p:ph idx="1"/>
          </p:nvPr>
        </p:nvSpPr>
        <p:spPr>
          <a:xfrm>
            <a:off x="457203" y="1200150"/>
            <a:ext cx="8229600" cy="3394472"/>
          </a:xfrm>
          <a:prstGeom prst="rect">
            <a:avLst/>
          </a:prstGeom>
        </p:spPr>
        <p:txBody>
          <a:bodyPr lIns="91405" tIns="45702" rIns="91405" bIns="45702"/>
          <a:lstStyle>
            <a:lvl5pPr>
              <a:defRPr/>
            </a:lvl5pPr>
            <a:lvl6pPr>
              <a:defRPr/>
            </a:lvl6pPr>
            <a:lvl7pPr>
              <a:defRPr/>
            </a:lvl7pPr>
            <a:lvl8pPr>
              <a:defRPr/>
            </a:lvl8pPr>
            <a:lvl9pPr>
              <a:buFont typeface="Arial" pitchFamily="34" charset="0"/>
              <a:buChar char="•"/>
              <a:defRPr/>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4" name="Date Placeholder 3"/>
          <p:cNvSpPr>
            <a:spLocks noGrp="1"/>
          </p:cNvSpPr>
          <p:nvPr>
            <p:ph type="dt" sz="half" idx="10"/>
          </p:nvPr>
        </p:nvSpPr>
        <p:spPr>
          <a:xfrm>
            <a:off x="6363348" y="4767263"/>
            <a:ext cx="2085975" cy="273843"/>
          </a:xfrm>
          <a:prstGeom prst="rect">
            <a:avLst/>
          </a:prstGeom>
        </p:spPr>
        <p:txBody>
          <a:bodyPr lIns="91405" tIns="45702" rIns="91405" bIns="45702"/>
          <a:lstStyle/>
          <a:p>
            <a:pPr algn="ctr" defTabSz="914400" fontAlgn="base">
              <a:spcBef>
                <a:spcPct val="0"/>
              </a:spcBef>
              <a:spcAft>
                <a:spcPct val="0"/>
              </a:spcAft>
            </a:pPr>
            <a:fld id="{544213AF-26F6-41FA-8D85-E2C5388D6E58}" type="datetimeFigureOut">
              <a:rPr lang="en-US" sz="1800" b="1" smtClean="0">
                <a:solidFill>
                  <a:prstClr val="black"/>
                </a:solidFill>
                <a:latin typeface="Arial" pitchFamily="34" charset="0"/>
                <a:ea typeface="黑体" pitchFamily="49" charset="-122"/>
              </a:rPr>
              <a:pPr algn="ctr" defTabSz="914400" fontAlgn="base">
                <a:spcBef>
                  <a:spcPct val="0"/>
                </a:spcBef>
                <a:spcAft>
                  <a:spcPct val="0"/>
                </a:spcAft>
              </a:pPr>
              <a:t>11/6/2016</a:t>
            </a:fld>
            <a:endParaRPr lang="en-US" sz="1800" b="1">
              <a:solidFill>
                <a:prstClr val="black"/>
              </a:solidFill>
              <a:latin typeface="Arial" pitchFamily="34" charset="0"/>
              <a:ea typeface="黑体" pitchFamily="49" charset="-122"/>
            </a:endParaRPr>
          </a:p>
        </p:txBody>
      </p:sp>
      <p:sp>
        <p:nvSpPr>
          <p:cNvPr id="5" name="Footer Placeholder 4"/>
          <p:cNvSpPr>
            <a:spLocks noGrp="1"/>
          </p:cNvSpPr>
          <p:nvPr>
            <p:ph type="ftr" sz="quarter" idx="11"/>
          </p:nvPr>
        </p:nvSpPr>
        <p:spPr>
          <a:xfrm>
            <a:off x="659166" y="4767263"/>
            <a:ext cx="2847975" cy="273843"/>
          </a:xfrm>
          <a:prstGeom prst="rect">
            <a:avLst/>
          </a:prstGeom>
        </p:spPr>
        <p:txBody>
          <a:bodyPr lIns="91405" tIns="45702" rIns="91405" bIns="45702"/>
          <a:lstStyle/>
          <a:p>
            <a:pPr algn="ctr" defTabSz="914400" fontAlgn="base">
              <a:spcBef>
                <a:spcPct val="0"/>
              </a:spcBef>
              <a:spcAft>
                <a:spcPct val="0"/>
              </a:spcAft>
            </a:pPr>
            <a:endParaRPr lang="en-US" sz="1800" b="1">
              <a:solidFill>
                <a:prstClr val="black"/>
              </a:solidFill>
              <a:latin typeface="Arial" pitchFamily="34" charset="0"/>
              <a:ea typeface="黑体" pitchFamily="49" charset="-122"/>
            </a:endParaRPr>
          </a:p>
        </p:txBody>
      </p:sp>
      <p:sp>
        <p:nvSpPr>
          <p:cNvPr id="6" name="Slide Number Placeholder 5"/>
          <p:cNvSpPr>
            <a:spLocks noGrp="1"/>
          </p:cNvSpPr>
          <p:nvPr>
            <p:ph type="sldNum" sz="quarter" idx="12"/>
          </p:nvPr>
        </p:nvSpPr>
        <p:spPr>
          <a:xfrm>
            <a:off x="8543279" y="4767263"/>
            <a:ext cx="561975" cy="273843"/>
          </a:xfrm>
          <a:prstGeom prst="rect">
            <a:avLst/>
          </a:prstGeom>
        </p:spPr>
        <p:txBody>
          <a:bodyPr lIns="91405" tIns="45702" rIns="91405" bIns="45702"/>
          <a:lstStyle/>
          <a:p>
            <a:pPr algn="ctr" defTabSz="914400" fontAlgn="base">
              <a:spcBef>
                <a:spcPct val="0"/>
              </a:spcBef>
              <a:spcAft>
                <a:spcPct val="0"/>
              </a:spcAft>
            </a:pPr>
            <a:fld id="{D5BBC35B-A44B-4119-B8DA-DE9E3DFADA20}" type="slidenum">
              <a:rPr lang="en-US" sz="1800" b="1" smtClean="0">
                <a:solidFill>
                  <a:prstClr val="black"/>
                </a:solidFill>
                <a:latin typeface="Arial" pitchFamily="34" charset="0"/>
                <a:ea typeface="黑体" pitchFamily="49" charset="-122"/>
              </a:rPr>
              <a:pPr algn="ctr" defTabSz="914400" fontAlgn="base">
                <a:spcBef>
                  <a:spcPct val="0"/>
                </a:spcBef>
                <a:spcAft>
                  <a:spcPct val="0"/>
                </a:spcAft>
              </a:pPr>
              <a:t>‹#›</a:t>
            </a:fld>
            <a:endParaRPr lang="en-US" sz="1800" b="1">
              <a:solidFill>
                <a:prstClr val="black"/>
              </a:solidFill>
              <a:latin typeface="Arial" pitchFamily="34" charset="0"/>
              <a:ea typeface="黑体" pitchFamily="49" charset="-122"/>
            </a:endParaRPr>
          </a:p>
        </p:txBody>
      </p:sp>
    </p:spTree>
    <p:extLst>
      <p:ext uri="{BB962C8B-B14F-4D97-AF65-F5344CB8AC3E}">
        <p14:creationId xmlns:p14="http://schemas.microsoft.com/office/powerpoint/2010/main" val="3622956014"/>
      </p:ext>
    </p:extLst>
  </p:cSld>
  <p:clrMapOvr>
    <a:masterClrMapping/>
  </p:clrMapOvr>
  <p:transition spd="slow">
    <p:cover dir="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0"/>
            <a:ext cx="7772400" cy="1878806"/>
          </a:xfrm>
          <a:prstGeom prst="rect">
            <a:avLst/>
          </a:prstGeom>
        </p:spPr>
        <p:txBody>
          <a:bodyPr lIns="91405" tIns="45702" rIns="91405" bIns="45702" anchor="b"/>
          <a:lstStyle>
            <a:lvl1pPr algn="ctr" defTabSz="914126"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313" y="3051573"/>
            <a:ext cx="7772400" cy="848915"/>
          </a:xfrm>
          <a:prstGeom prst="rect">
            <a:avLst/>
          </a:prstGeom>
        </p:spPr>
        <p:txBody>
          <a:bodyPr lIns="91405" tIns="45702" rIns="91405" bIns="45702" anchor="t"/>
          <a:lstStyle>
            <a:lvl1pPr marL="0" indent="0" algn="ctr">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363348" y="4767263"/>
            <a:ext cx="2085975" cy="273843"/>
          </a:xfrm>
          <a:prstGeom prst="rect">
            <a:avLst/>
          </a:prstGeom>
        </p:spPr>
        <p:txBody>
          <a:bodyPr lIns="91405" tIns="45702" rIns="91405" bIns="45702"/>
          <a:lstStyle/>
          <a:p>
            <a:pPr algn="ctr" defTabSz="914400" fontAlgn="base">
              <a:spcBef>
                <a:spcPct val="0"/>
              </a:spcBef>
              <a:spcAft>
                <a:spcPct val="0"/>
              </a:spcAft>
            </a:pPr>
            <a:fld id="{544213AF-26F6-41FA-8D85-E2C5388D6E58}" type="datetimeFigureOut">
              <a:rPr lang="en-US" sz="1800" b="1" smtClean="0">
                <a:solidFill>
                  <a:prstClr val="black"/>
                </a:solidFill>
                <a:latin typeface="Arial" pitchFamily="34" charset="0"/>
                <a:ea typeface="黑体" pitchFamily="49" charset="-122"/>
              </a:rPr>
              <a:pPr algn="ctr" defTabSz="914400" fontAlgn="base">
                <a:spcBef>
                  <a:spcPct val="0"/>
                </a:spcBef>
                <a:spcAft>
                  <a:spcPct val="0"/>
                </a:spcAft>
              </a:pPr>
              <a:t>11/6/2016</a:t>
            </a:fld>
            <a:endParaRPr lang="en-US" sz="1800" b="1">
              <a:solidFill>
                <a:prstClr val="black"/>
              </a:solidFill>
              <a:latin typeface="Arial" pitchFamily="34" charset="0"/>
              <a:ea typeface="黑体" pitchFamily="49" charset="-122"/>
            </a:endParaRPr>
          </a:p>
        </p:txBody>
      </p:sp>
      <p:sp>
        <p:nvSpPr>
          <p:cNvPr id="5" name="Footer Placeholder 4"/>
          <p:cNvSpPr>
            <a:spLocks noGrp="1"/>
          </p:cNvSpPr>
          <p:nvPr>
            <p:ph type="ftr" sz="quarter" idx="11"/>
          </p:nvPr>
        </p:nvSpPr>
        <p:spPr>
          <a:xfrm>
            <a:off x="659166" y="4767263"/>
            <a:ext cx="2847975" cy="273843"/>
          </a:xfrm>
          <a:prstGeom prst="rect">
            <a:avLst/>
          </a:prstGeom>
        </p:spPr>
        <p:txBody>
          <a:bodyPr lIns="91405" tIns="45702" rIns="91405" bIns="45702"/>
          <a:lstStyle/>
          <a:p>
            <a:pPr algn="ctr" defTabSz="914400" fontAlgn="base">
              <a:spcBef>
                <a:spcPct val="0"/>
              </a:spcBef>
              <a:spcAft>
                <a:spcPct val="0"/>
              </a:spcAft>
            </a:pPr>
            <a:endParaRPr lang="en-US" sz="1800" b="1">
              <a:solidFill>
                <a:prstClr val="black"/>
              </a:solidFill>
              <a:latin typeface="Arial" pitchFamily="34" charset="0"/>
              <a:ea typeface="黑体" pitchFamily="49" charset="-122"/>
            </a:endParaRPr>
          </a:p>
        </p:txBody>
      </p:sp>
      <p:sp>
        <p:nvSpPr>
          <p:cNvPr id="6" name="Slide Number Placeholder 5"/>
          <p:cNvSpPr>
            <a:spLocks noGrp="1"/>
          </p:cNvSpPr>
          <p:nvPr>
            <p:ph type="sldNum" sz="quarter" idx="12"/>
          </p:nvPr>
        </p:nvSpPr>
        <p:spPr>
          <a:xfrm>
            <a:off x="8543279" y="4767263"/>
            <a:ext cx="561975" cy="273843"/>
          </a:xfrm>
          <a:prstGeom prst="rect">
            <a:avLst/>
          </a:prstGeom>
        </p:spPr>
        <p:txBody>
          <a:bodyPr lIns="91405" tIns="45702" rIns="91405" bIns="45702"/>
          <a:lstStyle/>
          <a:p>
            <a:pPr algn="ctr" defTabSz="914400" fontAlgn="base">
              <a:spcBef>
                <a:spcPct val="0"/>
              </a:spcBef>
              <a:spcAft>
                <a:spcPct val="0"/>
              </a:spcAft>
            </a:pPr>
            <a:fld id="{D5BBC35B-A44B-4119-B8DA-DE9E3DFADA20}" type="slidenum">
              <a:rPr lang="en-US" sz="1800" b="1" smtClean="0">
                <a:solidFill>
                  <a:prstClr val="black"/>
                </a:solidFill>
                <a:latin typeface="Arial" pitchFamily="34" charset="0"/>
                <a:ea typeface="黑体" pitchFamily="49" charset="-122"/>
              </a:rPr>
              <a:pPr algn="ctr" defTabSz="914400" fontAlgn="base">
                <a:spcBef>
                  <a:spcPct val="0"/>
                </a:spcBef>
                <a:spcAft>
                  <a:spcPct val="0"/>
                </a:spcAft>
              </a:pPr>
              <a:t>‹#›</a:t>
            </a:fld>
            <a:endParaRPr lang="en-US" sz="1800" b="1">
              <a:solidFill>
                <a:prstClr val="black"/>
              </a:solidFill>
              <a:latin typeface="Arial" pitchFamily="34" charset="0"/>
              <a:ea typeface="黑体" pitchFamily="49" charset="-122"/>
            </a:endParaRPr>
          </a:p>
        </p:txBody>
      </p:sp>
      <p:sp>
        <p:nvSpPr>
          <p:cNvPr id="7" name="Oval 6"/>
          <p:cNvSpPr/>
          <p:nvPr/>
        </p:nvSpPr>
        <p:spPr>
          <a:xfrm>
            <a:off x="4495803" y="2943226"/>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defTabSz="914400" fontAlgn="base">
              <a:spcBef>
                <a:spcPct val="0"/>
              </a:spcBef>
              <a:spcAft>
                <a:spcPct val="0"/>
              </a:spcAft>
            </a:pPr>
            <a:endParaRPr lang="en-US" sz="1800" b="1">
              <a:solidFill>
                <a:prstClr val="white"/>
              </a:solidFill>
            </a:endParaRPr>
          </a:p>
        </p:txBody>
      </p:sp>
      <p:sp>
        <p:nvSpPr>
          <p:cNvPr id="8" name="Oval 7"/>
          <p:cNvSpPr/>
          <p:nvPr/>
        </p:nvSpPr>
        <p:spPr>
          <a:xfrm>
            <a:off x="4695825" y="2943226"/>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defTabSz="914400" fontAlgn="base">
              <a:spcBef>
                <a:spcPct val="0"/>
              </a:spcBef>
              <a:spcAft>
                <a:spcPct val="0"/>
              </a:spcAft>
            </a:pPr>
            <a:endParaRPr lang="en-US" sz="1800" b="1">
              <a:solidFill>
                <a:prstClr val="white"/>
              </a:solidFill>
            </a:endParaRPr>
          </a:p>
        </p:txBody>
      </p:sp>
      <p:sp>
        <p:nvSpPr>
          <p:cNvPr id="9" name="Oval 8"/>
          <p:cNvSpPr/>
          <p:nvPr/>
        </p:nvSpPr>
        <p:spPr>
          <a:xfrm>
            <a:off x="4296730" y="2943226"/>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defTabSz="914400" fontAlgn="base">
              <a:spcBef>
                <a:spcPct val="0"/>
              </a:spcBef>
              <a:spcAft>
                <a:spcPct val="0"/>
              </a:spcAft>
            </a:pPr>
            <a:endParaRPr lang="en-US" sz="1800" b="1">
              <a:solidFill>
                <a:prstClr val="white"/>
              </a:solidFill>
            </a:endParaRPr>
          </a:p>
        </p:txBody>
      </p:sp>
    </p:spTree>
    <p:extLst>
      <p:ext uri="{BB962C8B-B14F-4D97-AF65-F5344CB8AC3E}">
        <p14:creationId xmlns:p14="http://schemas.microsoft.com/office/powerpoint/2010/main" val="1358876261"/>
      </p:ext>
    </p:extLst>
  </p:cSld>
  <p:clrMapOvr>
    <a:masterClrMapping/>
  </p:clrMapOvr>
  <p:transition spd="slow">
    <p:cover dir="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03" y="3"/>
            <a:ext cx="8229600" cy="1200150"/>
          </a:xfrm>
          <a:prstGeom prst="rect">
            <a:avLst/>
          </a:prstGeom>
        </p:spPr>
        <p:txBody>
          <a:bodyPr lIns="91405" tIns="45702" rIns="91405" bIns="45702"/>
          <a:lstStyle/>
          <a:p>
            <a:r>
              <a:rPr lang="zh-CN" altLang="en-US" smtClean="0"/>
              <a:t>单击此处编辑母版标题样式</a:t>
            </a:r>
            <a:endParaRPr lang="en-US"/>
          </a:p>
        </p:txBody>
      </p:sp>
      <p:sp>
        <p:nvSpPr>
          <p:cNvPr id="4" name="Content Placeholder 3"/>
          <p:cNvSpPr>
            <a:spLocks noGrp="1"/>
          </p:cNvSpPr>
          <p:nvPr>
            <p:ph sz="half" idx="2"/>
          </p:nvPr>
        </p:nvSpPr>
        <p:spPr>
          <a:xfrm>
            <a:off x="4648200" y="1200150"/>
            <a:ext cx="4038600" cy="3394472"/>
          </a:xfrm>
          <a:prstGeom prst="rect">
            <a:avLst/>
          </a:prstGeom>
        </p:spPr>
        <p:txBody>
          <a:bodyPr lIns="91405" tIns="45702" rIns="91405" bIns="45702"/>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5" name="Date Placeholder 4"/>
          <p:cNvSpPr>
            <a:spLocks noGrp="1"/>
          </p:cNvSpPr>
          <p:nvPr>
            <p:ph type="dt" sz="half" idx="10"/>
          </p:nvPr>
        </p:nvSpPr>
        <p:spPr>
          <a:xfrm>
            <a:off x="6363348" y="4767263"/>
            <a:ext cx="2085975" cy="273843"/>
          </a:xfrm>
          <a:prstGeom prst="rect">
            <a:avLst/>
          </a:prstGeom>
        </p:spPr>
        <p:txBody>
          <a:bodyPr lIns="91405" tIns="45702" rIns="91405" bIns="45702"/>
          <a:lstStyle/>
          <a:p>
            <a:pPr algn="ctr" defTabSz="914400" fontAlgn="base">
              <a:spcBef>
                <a:spcPct val="0"/>
              </a:spcBef>
              <a:spcAft>
                <a:spcPct val="0"/>
              </a:spcAft>
            </a:pPr>
            <a:fld id="{544213AF-26F6-41FA-8D85-E2C5388D6E58}" type="datetimeFigureOut">
              <a:rPr lang="en-US" sz="1800" b="1" smtClean="0">
                <a:solidFill>
                  <a:prstClr val="black"/>
                </a:solidFill>
                <a:latin typeface="Arial" pitchFamily="34" charset="0"/>
                <a:ea typeface="黑体" pitchFamily="49" charset="-122"/>
              </a:rPr>
              <a:pPr algn="ctr" defTabSz="914400" fontAlgn="base">
                <a:spcBef>
                  <a:spcPct val="0"/>
                </a:spcBef>
                <a:spcAft>
                  <a:spcPct val="0"/>
                </a:spcAft>
              </a:pPr>
              <a:t>11/6/2016</a:t>
            </a:fld>
            <a:endParaRPr lang="en-US" sz="1800" b="1">
              <a:solidFill>
                <a:prstClr val="black"/>
              </a:solidFill>
              <a:latin typeface="Arial" pitchFamily="34" charset="0"/>
              <a:ea typeface="黑体" pitchFamily="49" charset="-122"/>
            </a:endParaRPr>
          </a:p>
        </p:txBody>
      </p:sp>
      <p:sp>
        <p:nvSpPr>
          <p:cNvPr id="6" name="Footer Placeholder 5"/>
          <p:cNvSpPr>
            <a:spLocks noGrp="1"/>
          </p:cNvSpPr>
          <p:nvPr>
            <p:ph type="ftr" sz="quarter" idx="11"/>
          </p:nvPr>
        </p:nvSpPr>
        <p:spPr>
          <a:xfrm>
            <a:off x="659166" y="4767263"/>
            <a:ext cx="2847975" cy="273843"/>
          </a:xfrm>
          <a:prstGeom prst="rect">
            <a:avLst/>
          </a:prstGeom>
        </p:spPr>
        <p:txBody>
          <a:bodyPr lIns="91405" tIns="45702" rIns="91405" bIns="45702"/>
          <a:lstStyle/>
          <a:p>
            <a:pPr algn="ctr" defTabSz="914400" fontAlgn="base">
              <a:spcBef>
                <a:spcPct val="0"/>
              </a:spcBef>
              <a:spcAft>
                <a:spcPct val="0"/>
              </a:spcAft>
            </a:pPr>
            <a:endParaRPr lang="en-US" sz="1800" b="1">
              <a:solidFill>
                <a:prstClr val="black"/>
              </a:solidFill>
              <a:latin typeface="Arial" pitchFamily="34" charset="0"/>
              <a:ea typeface="黑体" pitchFamily="49" charset="-122"/>
            </a:endParaRPr>
          </a:p>
        </p:txBody>
      </p:sp>
      <p:sp>
        <p:nvSpPr>
          <p:cNvPr id="7" name="Slide Number Placeholder 6"/>
          <p:cNvSpPr>
            <a:spLocks noGrp="1"/>
          </p:cNvSpPr>
          <p:nvPr>
            <p:ph type="sldNum" sz="quarter" idx="12"/>
          </p:nvPr>
        </p:nvSpPr>
        <p:spPr>
          <a:xfrm>
            <a:off x="8543279" y="4767263"/>
            <a:ext cx="561975" cy="273843"/>
          </a:xfrm>
          <a:prstGeom prst="rect">
            <a:avLst/>
          </a:prstGeom>
        </p:spPr>
        <p:txBody>
          <a:bodyPr lIns="91405" tIns="45702" rIns="91405" bIns="45702"/>
          <a:lstStyle/>
          <a:p>
            <a:pPr algn="ctr" defTabSz="914400" fontAlgn="base">
              <a:spcBef>
                <a:spcPct val="0"/>
              </a:spcBef>
              <a:spcAft>
                <a:spcPct val="0"/>
              </a:spcAft>
            </a:pPr>
            <a:fld id="{D5BBC35B-A44B-4119-B8DA-DE9E3DFADA20}" type="slidenum">
              <a:rPr lang="en-US" sz="1800" b="1" smtClean="0">
                <a:solidFill>
                  <a:prstClr val="black"/>
                </a:solidFill>
                <a:latin typeface="Arial" pitchFamily="34" charset="0"/>
                <a:ea typeface="黑体" pitchFamily="49" charset="-122"/>
              </a:rPr>
              <a:pPr algn="ctr" defTabSz="914400" fontAlgn="base">
                <a:spcBef>
                  <a:spcPct val="0"/>
                </a:spcBef>
                <a:spcAft>
                  <a:spcPct val="0"/>
                </a:spcAft>
              </a:pPr>
              <a:t>‹#›</a:t>
            </a:fld>
            <a:endParaRPr lang="en-US" sz="1800" b="1">
              <a:solidFill>
                <a:prstClr val="black"/>
              </a:solidFill>
              <a:latin typeface="Arial" pitchFamily="34" charset="0"/>
              <a:ea typeface="黑体" pitchFamily="49" charset="-122"/>
            </a:endParaRPr>
          </a:p>
        </p:txBody>
      </p:sp>
      <p:sp>
        <p:nvSpPr>
          <p:cNvPr id="9" name="Content Placeholder 8"/>
          <p:cNvSpPr>
            <a:spLocks noGrp="1"/>
          </p:cNvSpPr>
          <p:nvPr>
            <p:ph sz="quarter" idx="13"/>
          </p:nvPr>
        </p:nvSpPr>
        <p:spPr>
          <a:xfrm>
            <a:off x="365760" y="1200150"/>
            <a:ext cx="4041648" cy="3394710"/>
          </a:xfrm>
          <a:prstGeom prst="rect">
            <a:avLst/>
          </a:prstGeom>
        </p:spPr>
        <p:txBody>
          <a:bodyPr lIns="91405" tIns="45702" rIns="91405" bIns="45702"/>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extLst>
      <p:ext uri="{BB962C8B-B14F-4D97-AF65-F5344CB8AC3E}">
        <p14:creationId xmlns:p14="http://schemas.microsoft.com/office/powerpoint/2010/main" val="3431619262"/>
      </p:ext>
    </p:extLst>
  </p:cSld>
  <p:clrMapOvr>
    <a:masterClrMapping/>
  </p:clrMapOvr>
  <p:transition spd="slow">
    <p:cover dir="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03" y="3"/>
            <a:ext cx="8229600" cy="1200150"/>
          </a:xfrm>
          <a:prstGeom prst="rect">
            <a:avLst/>
          </a:prstGeom>
        </p:spPr>
        <p:txBody>
          <a:bodyPr lIns="91405" tIns="45702" rIns="91405" bIns="45702"/>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200153"/>
            <a:ext cx="4040188" cy="457200"/>
          </a:xfrm>
          <a:prstGeom prst="rect">
            <a:avLst/>
          </a:prstGeom>
        </p:spPr>
        <p:txBody>
          <a:bodyPr lIns="91405" tIns="45702" rIns="91405" bIns="45702" anchor="b">
            <a:noAutofit/>
          </a:bodyPr>
          <a:lstStyle>
            <a:lvl1pPr marL="0" indent="0" algn="ctr">
              <a:buNone/>
              <a:defRPr sz="2400" b="0"/>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5" name="Text Placeholder 4"/>
          <p:cNvSpPr>
            <a:spLocks noGrp="1"/>
          </p:cNvSpPr>
          <p:nvPr>
            <p:ph type="body" sz="quarter" idx="3"/>
          </p:nvPr>
        </p:nvSpPr>
        <p:spPr>
          <a:xfrm>
            <a:off x="4648201" y="1200153"/>
            <a:ext cx="4041775" cy="457200"/>
          </a:xfrm>
          <a:prstGeom prst="rect">
            <a:avLst/>
          </a:prstGeom>
        </p:spPr>
        <p:txBody>
          <a:bodyPr lIns="91405" tIns="45702" rIns="91405" bIns="45702" anchor="b">
            <a:noAutofit/>
          </a:bodyPr>
          <a:lstStyle>
            <a:lvl1pPr marL="0" indent="0" algn="ctr">
              <a:buNone/>
              <a:defRPr sz="2400" b="0"/>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7" name="Date Placeholder 6"/>
          <p:cNvSpPr>
            <a:spLocks noGrp="1"/>
          </p:cNvSpPr>
          <p:nvPr>
            <p:ph type="dt" sz="half" idx="10"/>
          </p:nvPr>
        </p:nvSpPr>
        <p:spPr>
          <a:xfrm>
            <a:off x="6363348" y="4767263"/>
            <a:ext cx="2085975" cy="273843"/>
          </a:xfrm>
          <a:prstGeom prst="rect">
            <a:avLst/>
          </a:prstGeom>
        </p:spPr>
        <p:txBody>
          <a:bodyPr lIns="91405" tIns="45702" rIns="91405" bIns="45702"/>
          <a:lstStyle/>
          <a:p>
            <a:pPr algn="ctr" defTabSz="914400" fontAlgn="base">
              <a:spcBef>
                <a:spcPct val="0"/>
              </a:spcBef>
              <a:spcAft>
                <a:spcPct val="0"/>
              </a:spcAft>
            </a:pPr>
            <a:fld id="{544213AF-26F6-41FA-8D85-E2C5388D6E58}" type="datetimeFigureOut">
              <a:rPr lang="en-US" sz="1800" b="1" smtClean="0">
                <a:solidFill>
                  <a:prstClr val="black"/>
                </a:solidFill>
                <a:latin typeface="Arial" pitchFamily="34" charset="0"/>
                <a:ea typeface="黑体" pitchFamily="49" charset="-122"/>
              </a:rPr>
              <a:pPr algn="ctr" defTabSz="914400" fontAlgn="base">
                <a:spcBef>
                  <a:spcPct val="0"/>
                </a:spcBef>
                <a:spcAft>
                  <a:spcPct val="0"/>
                </a:spcAft>
              </a:pPr>
              <a:t>11/6/2016</a:t>
            </a:fld>
            <a:endParaRPr lang="en-US" sz="1800" b="1">
              <a:solidFill>
                <a:prstClr val="black"/>
              </a:solidFill>
              <a:latin typeface="Arial" pitchFamily="34" charset="0"/>
              <a:ea typeface="黑体" pitchFamily="49" charset="-122"/>
            </a:endParaRPr>
          </a:p>
        </p:txBody>
      </p:sp>
      <p:sp>
        <p:nvSpPr>
          <p:cNvPr id="8" name="Footer Placeholder 7"/>
          <p:cNvSpPr>
            <a:spLocks noGrp="1"/>
          </p:cNvSpPr>
          <p:nvPr>
            <p:ph type="ftr" sz="quarter" idx="11"/>
          </p:nvPr>
        </p:nvSpPr>
        <p:spPr>
          <a:xfrm>
            <a:off x="659166" y="4767263"/>
            <a:ext cx="2847975" cy="273843"/>
          </a:xfrm>
          <a:prstGeom prst="rect">
            <a:avLst/>
          </a:prstGeom>
        </p:spPr>
        <p:txBody>
          <a:bodyPr lIns="91405" tIns="45702" rIns="91405" bIns="45702"/>
          <a:lstStyle/>
          <a:p>
            <a:pPr algn="ctr" defTabSz="914400" fontAlgn="base">
              <a:spcBef>
                <a:spcPct val="0"/>
              </a:spcBef>
              <a:spcAft>
                <a:spcPct val="0"/>
              </a:spcAft>
            </a:pPr>
            <a:endParaRPr lang="en-US" sz="1800" b="1">
              <a:solidFill>
                <a:prstClr val="black"/>
              </a:solidFill>
              <a:latin typeface="Arial" pitchFamily="34" charset="0"/>
              <a:ea typeface="黑体" pitchFamily="49" charset="-122"/>
            </a:endParaRPr>
          </a:p>
        </p:txBody>
      </p:sp>
      <p:sp>
        <p:nvSpPr>
          <p:cNvPr id="9" name="Slide Number Placeholder 8"/>
          <p:cNvSpPr>
            <a:spLocks noGrp="1"/>
          </p:cNvSpPr>
          <p:nvPr>
            <p:ph type="sldNum" sz="quarter" idx="12"/>
          </p:nvPr>
        </p:nvSpPr>
        <p:spPr>
          <a:xfrm>
            <a:off x="8543279" y="4767263"/>
            <a:ext cx="561975" cy="273843"/>
          </a:xfrm>
          <a:prstGeom prst="rect">
            <a:avLst/>
          </a:prstGeom>
        </p:spPr>
        <p:txBody>
          <a:bodyPr lIns="91405" tIns="45702" rIns="91405" bIns="45702"/>
          <a:lstStyle/>
          <a:p>
            <a:pPr algn="ctr" defTabSz="914400" fontAlgn="base">
              <a:spcBef>
                <a:spcPct val="0"/>
              </a:spcBef>
              <a:spcAft>
                <a:spcPct val="0"/>
              </a:spcAft>
            </a:pPr>
            <a:fld id="{D5BBC35B-A44B-4119-B8DA-DE9E3DFADA20}" type="slidenum">
              <a:rPr lang="en-US" sz="1800" b="1" smtClean="0">
                <a:solidFill>
                  <a:prstClr val="black"/>
                </a:solidFill>
                <a:latin typeface="Arial" pitchFamily="34" charset="0"/>
                <a:ea typeface="黑体" pitchFamily="49" charset="-122"/>
              </a:rPr>
              <a:pPr algn="ctr" defTabSz="914400" fontAlgn="base">
                <a:spcBef>
                  <a:spcPct val="0"/>
                </a:spcBef>
                <a:spcAft>
                  <a:spcPct val="0"/>
                </a:spcAft>
              </a:pPr>
              <a:t>‹#›</a:t>
            </a:fld>
            <a:endParaRPr lang="en-US" sz="1800" b="1">
              <a:solidFill>
                <a:prstClr val="black"/>
              </a:solidFill>
              <a:latin typeface="Arial" pitchFamily="34" charset="0"/>
              <a:ea typeface="黑体" pitchFamily="49" charset="-122"/>
            </a:endParaRPr>
          </a:p>
        </p:txBody>
      </p:sp>
      <p:sp>
        <p:nvSpPr>
          <p:cNvPr id="11" name="Content Placeholder 10"/>
          <p:cNvSpPr>
            <a:spLocks noGrp="1"/>
          </p:cNvSpPr>
          <p:nvPr>
            <p:ph sz="quarter" idx="13"/>
          </p:nvPr>
        </p:nvSpPr>
        <p:spPr>
          <a:xfrm>
            <a:off x="457200" y="1659636"/>
            <a:ext cx="4041648" cy="2935224"/>
          </a:xfrm>
          <a:prstGeom prst="rect">
            <a:avLst/>
          </a:prstGeom>
        </p:spPr>
        <p:txBody>
          <a:bodyPr lIns="91405" tIns="45702" rIns="91405" bIns="45702"/>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3" name="Content Placeholder 12"/>
          <p:cNvSpPr>
            <a:spLocks noGrp="1"/>
          </p:cNvSpPr>
          <p:nvPr>
            <p:ph sz="quarter" idx="14"/>
          </p:nvPr>
        </p:nvSpPr>
        <p:spPr>
          <a:xfrm>
            <a:off x="4672584" y="1659637"/>
            <a:ext cx="4041648" cy="2934890"/>
          </a:xfrm>
          <a:prstGeom prst="rect">
            <a:avLst/>
          </a:prstGeom>
        </p:spPr>
        <p:txBody>
          <a:bodyPr lIns="91405" tIns="45702" rIns="91405" bIns="45702"/>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1347234192"/>
      </p:ext>
    </p:extLst>
  </p:cSld>
  <p:clrMapOvr>
    <a:masterClrMapping/>
  </p:clrMapOvr>
  <p:transition spd="slow">
    <p:cover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03" y="3"/>
            <a:ext cx="8229600" cy="1200150"/>
          </a:xfrm>
          <a:prstGeom prst="rect">
            <a:avLst/>
          </a:prstGeom>
        </p:spPr>
        <p:txBody>
          <a:bodyPr lIns="91405" tIns="45702" rIns="91405" bIns="45702"/>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363348" y="4767263"/>
            <a:ext cx="2085975" cy="273843"/>
          </a:xfrm>
          <a:prstGeom prst="rect">
            <a:avLst/>
          </a:prstGeom>
        </p:spPr>
        <p:txBody>
          <a:bodyPr lIns="91405" tIns="45702" rIns="91405" bIns="45702"/>
          <a:lstStyle/>
          <a:p>
            <a:pPr algn="ctr" defTabSz="914400" fontAlgn="base">
              <a:spcBef>
                <a:spcPct val="0"/>
              </a:spcBef>
              <a:spcAft>
                <a:spcPct val="0"/>
              </a:spcAft>
            </a:pPr>
            <a:fld id="{544213AF-26F6-41FA-8D85-E2C5388D6E58}" type="datetimeFigureOut">
              <a:rPr lang="en-US" sz="1800" b="1" smtClean="0">
                <a:solidFill>
                  <a:prstClr val="black"/>
                </a:solidFill>
                <a:latin typeface="Arial" pitchFamily="34" charset="0"/>
                <a:ea typeface="黑体" pitchFamily="49" charset="-122"/>
              </a:rPr>
              <a:pPr algn="ctr" defTabSz="914400" fontAlgn="base">
                <a:spcBef>
                  <a:spcPct val="0"/>
                </a:spcBef>
                <a:spcAft>
                  <a:spcPct val="0"/>
                </a:spcAft>
              </a:pPr>
              <a:t>11/6/2016</a:t>
            </a:fld>
            <a:endParaRPr lang="en-US" sz="1800" b="1">
              <a:solidFill>
                <a:prstClr val="black"/>
              </a:solidFill>
              <a:latin typeface="Arial" pitchFamily="34" charset="0"/>
              <a:ea typeface="黑体" pitchFamily="49" charset="-122"/>
            </a:endParaRPr>
          </a:p>
        </p:txBody>
      </p:sp>
      <p:sp>
        <p:nvSpPr>
          <p:cNvPr id="4" name="Footer Placeholder 3"/>
          <p:cNvSpPr>
            <a:spLocks noGrp="1"/>
          </p:cNvSpPr>
          <p:nvPr>
            <p:ph type="ftr" sz="quarter" idx="11"/>
          </p:nvPr>
        </p:nvSpPr>
        <p:spPr>
          <a:xfrm>
            <a:off x="659166" y="4767263"/>
            <a:ext cx="2847975" cy="273843"/>
          </a:xfrm>
          <a:prstGeom prst="rect">
            <a:avLst/>
          </a:prstGeom>
        </p:spPr>
        <p:txBody>
          <a:bodyPr lIns="91405" tIns="45702" rIns="91405" bIns="45702"/>
          <a:lstStyle/>
          <a:p>
            <a:pPr algn="ctr" defTabSz="914400" fontAlgn="base">
              <a:spcBef>
                <a:spcPct val="0"/>
              </a:spcBef>
              <a:spcAft>
                <a:spcPct val="0"/>
              </a:spcAft>
            </a:pPr>
            <a:endParaRPr lang="en-US" sz="1800" b="1">
              <a:solidFill>
                <a:prstClr val="black"/>
              </a:solidFill>
              <a:latin typeface="Arial" pitchFamily="34" charset="0"/>
              <a:ea typeface="黑体" pitchFamily="49" charset="-122"/>
            </a:endParaRPr>
          </a:p>
        </p:txBody>
      </p:sp>
      <p:sp>
        <p:nvSpPr>
          <p:cNvPr id="5" name="Slide Number Placeholder 4"/>
          <p:cNvSpPr>
            <a:spLocks noGrp="1"/>
          </p:cNvSpPr>
          <p:nvPr>
            <p:ph type="sldNum" sz="quarter" idx="12"/>
          </p:nvPr>
        </p:nvSpPr>
        <p:spPr>
          <a:xfrm>
            <a:off x="8543279" y="4767263"/>
            <a:ext cx="561975" cy="273843"/>
          </a:xfrm>
          <a:prstGeom prst="rect">
            <a:avLst/>
          </a:prstGeom>
        </p:spPr>
        <p:txBody>
          <a:bodyPr lIns="91405" tIns="45702" rIns="91405" bIns="45702"/>
          <a:lstStyle/>
          <a:p>
            <a:pPr algn="ctr" defTabSz="914400" fontAlgn="base">
              <a:spcBef>
                <a:spcPct val="0"/>
              </a:spcBef>
              <a:spcAft>
                <a:spcPct val="0"/>
              </a:spcAft>
            </a:pPr>
            <a:fld id="{D5BBC35B-A44B-4119-B8DA-DE9E3DFADA20}" type="slidenum">
              <a:rPr lang="en-US" sz="1800" b="1" smtClean="0">
                <a:solidFill>
                  <a:prstClr val="black"/>
                </a:solidFill>
                <a:latin typeface="Arial" pitchFamily="34" charset="0"/>
                <a:ea typeface="黑体" pitchFamily="49" charset="-122"/>
              </a:rPr>
              <a:pPr algn="ctr" defTabSz="914400" fontAlgn="base">
                <a:spcBef>
                  <a:spcPct val="0"/>
                </a:spcBef>
                <a:spcAft>
                  <a:spcPct val="0"/>
                </a:spcAft>
              </a:pPr>
              <a:t>‹#›</a:t>
            </a:fld>
            <a:endParaRPr lang="en-US" sz="1800" b="1">
              <a:solidFill>
                <a:prstClr val="black"/>
              </a:solidFill>
              <a:latin typeface="Arial" pitchFamily="34" charset="0"/>
              <a:ea typeface="黑体" pitchFamily="49" charset="-122"/>
            </a:endParaRPr>
          </a:p>
        </p:txBody>
      </p:sp>
    </p:spTree>
    <p:extLst>
      <p:ext uri="{BB962C8B-B14F-4D97-AF65-F5344CB8AC3E}">
        <p14:creationId xmlns:p14="http://schemas.microsoft.com/office/powerpoint/2010/main" val="3865218887"/>
      </p:ext>
    </p:extLst>
  </p:cSld>
  <p:clrMapOvr>
    <a:masterClrMapping/>
  </p:clrMapOvr>
  <p:transition spd="slow">
    <p:cover dir="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769054"/>
      </p:ext>
    </p:extLst>
  </p:cSld>
  <p:clrMapOvr>
    <a:masterClrMapping/>
  </p:clrMapOvr>
  <p:transition spd="slow">
    <p:cover dir="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a:prstGeom prst="rect">
            <a:avLst/>
          </a:prstGeom>
        </p:spPr>
        <p:txBody>
          <a:bodyPr lIns="91405" tIns="45702" rIns="91405" bIns="45702"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719140" y="204788"/>
            <a:ext cx="4995863" cy="4389835"/>
          </a:xfrm>
          <a:prstGeom prst="rect">
            <a:avLst/>
          </a:prstGeom>
        </p:spPr>
        <p:txBody>
          <a:bodyPr lIns="91405" tIns="45702" rIns="91405"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5907088" y="1828800"/>
            <a:ext cx="3008313" cy="2765822"/>
          </a:xfrm>
          <a:prstGeom prst="rect">
            <a:avLst/>
          </a:prstGeom>
        </p:spPr>
        <p:txBody>
          <a:bodyPr lIns="91405" tIns="45702" rIns="91405" bIns="45702">
            <a:normAutofit/>
          </a:bodyPr>
          <a:lstStyle>
            <a:lvl1pPr marL="0" indent="0" algn="ctr">
              <a:lnSpc>
                <a:spcPct val="125000"/>
              </a:lnSpc>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363348" y="4767263"/>
            <a:ext cx="2085975" cy="273843"/>
          </a:xfrm>
          <a:prstGeom prst="rect">
            <a:avLst/>
          </a:prstGeom>
        </p:spPr>
        <p:txBody>
          <a:bodyPr lIns="91405" tIns="45702" rIns="91405" bIns="45702"/>
          <a:lstStyle/>
          <a:p>
            <a:pPr algn="ctr" defTabSz="914400" fontAlgn="base">
              <a:spcBef>
                <a:spcPct val="0"/>
              </a:spcBef>
              <a:spcAft>
                <a:spcPct val="0"/>
              </a:spcAft>
            </a:pPr>
            <a:fld id="{544213AF-26F6-41FA-8D85-E2C5388D6E58}" type="datetimeFigureOut">
              <a:rPr lang="en-US" sz="1800" b="1" smtClean="0">
                <a:solidFill>
                  <a:prstClr val="black"/>
                </a:solidFill>
                <a:latin typeface="Arial" pitchFamily="34" charset="0"/>
                <a:ea typeface="黑体" pitchFamily="49" charset="-122"/>
              </a:rPr>
              <a:pPr algn="ctr" defTabSz="914400" fontAlgn="base">
                <a:spcBef>
                  <a:spcPct val="0"/>
                </a:spcBef>
                <a:spcAft>
                  <a:spcPct val="0"/>
                </a:spcAft>
              </a:pPr>
              <a:t>11/6/2016</a:t>
            </a:fld>
            <a:endParaRPr lang="en-US" sz="1800" b="1">
              <a:solidFill>
                <a:prstClr val="black"/>
              </a:solidFill>
              <a:latin typeface="Arial" pitchFamily="34" charset="0"/>
              <a:ea typeface="黑体" pitchFamily="49" charset="-122"/>
            </a:endParaRPr>
          </a:p>
        </p:txBody>
      </p:sp>
      <p:sp>
        <p:nvSpPr>
          <p:cNvPr id="6" name="Footer Placeholder 5"/>
          <p:cNvSpPr>
            <a:spLocks noGrp="1"/>
          </p:cNvSpPr>
          <p:nvPr>
            <p:ph type="ftr" sz="quarter" idx="11"/>
          </p:nvPr>
        </p:nvSpPr>
        <p:spPr>
          <a:xfrm>
            <a:off x="659166" y="4767263"/>
            <a:ext cx="2847975" cy="273843"/>
          </a:xfrm>
          <a:prstGeom prst="rect">
            <a:avLst/>
          </a:prstGeom>
        </p:spPr>
        <p:txBody>
          <a:bodyPr lIns="91405" tIns="45702" rIns="91405" bIns="45702"/>
          <a:lstStyle/>
          <a:p>
            <a:pPr algn="ctr" defTabSz="914400" fontAlgn="base">
              <a:spcBef>
                <a:spcPct val="0"/>
              </a:spcBef>
              <a:spcAft>
                <a:spcPct val="0"/>
              </a:spcAft>
            </a:pPr>
            <a:endParaRPr lang="en-US" sz="1800" b="1">
              <a:solidFill>
                <a:prstClr val="black"/>
              </a:solidFill>
              <a:latin typeface="Arial" pitchFamily="34" charset="0"/>
              <a:ea typeface="黑体" pitchFamily="49" charset="-122"/>
            </a:endParaRPr>
          </a:p>
        </p:txBody>
      </p:sp>
      <p:sp>
        <p:nvSpPr>
          <p:cNvPr id="7" name="Slide Number Placeholder 6"/>
          <p:cNvSpPr>
            <a:spLocks noGrp="1"/>
          </p:cNvSpPr>
          <p:nvPr>
            <p:ph type="sldNum" sz="quarter" idx="12"/>
          </p:nvPr>
        </p:nvSpPr>
        <p:spPr>
          <a:xfrm>
            <a:off x="8543279" y="4767263"/>
            <a:ext cx="561975" cy="273843"/>
          </a:xfrm>
          <a:prstGeom prst="rect">
            <a:avLst/>
          </a:prstGeom>
        </p:spPr>
        <p:txBody>
          <a:bodyPr lIns="91405" tIns="45702" rIns="91405" bIns="45702"/>
          <a:lstStyle/>
          <a:p>
            <a:pPr algn="ctr" defTabSz="914400" fontAlgn="base">
              <a:spcBef>
                <a:spcPct val="0"/>
              </a:spcBef>
              <a:spcAft>
                <a:spcPct val="0"/>
              </a:spcAft>
            </a:pPr>
            <a:fld id="{D5BBC35B-A44B-4119-B8DA-DE9E3DFADA20}" type="slidenum">
              <a:rPr lang="en-US" sz="1800" b="1" smtClean="0">
                <a:solidFill>
                  <a:prstClr val="black"/>
                </a:solidFill>
                <a:latin typeface="Arial" pitchFamily="34" charset="0"/>
                <a:ea typeface="黑体" pitchFamily="49" charset="-122"/>
              </a:rPr>
              <a:pPr algn="ctr" defTabSz="914400" fontAlgn="base">
                <a:spcBef>
                  <a:spcPct val="0"/>
                </a:spcBef>
                <a:spcAft>
                  <a:spcPct val="0"/>
                </a:spcAft>
              </a:pPr>
              <a:t>‹#›</a:t>
            </a:fld>
            <a:endParaRPr lang="en-US" sz="1800" b="1">
              <a:solidFill>
                <a:prstClr val="black"/>
              </a:solidFill>
              <a:latin typeface="Arial" pitchFamily="34" charset="0"/>
              <a:ea typeface="黑体" pitchFamily="49" charset="-122"/>
            </a:endParaRPr>
          </a:p>
        </p:txBody>
      </p:sp>
    </p:spTree>
    <p:extLst>
      <p:ext uri="{BB962C8B-B14F-4D97-AF65-F5344CB8AC3E}">
        <p14:creationId xmlns:p14="http://schemas.microsoft.com/office/powerpoint/2010/main" val="17311276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0"/>
            <a:ext cx="5711824" cy="671513"/>
          </a:xfrm>
          <a:prstGeom prst="rect">
            <a:avLst/>
          </a:prstGeom>
        </p:spPr>
        <p:txBody>
          <a:bodyPr lIns="91405" tIns="45702" rIns="91405" bIns="45702" anchor="b"/>
          <a:lstStyle>
            <a:lvl1pPr algn="ctr">
              <a:lnSpc>
                <a:spcPct val="100000"/>
              </a:lnSpc>
              <a:defRPr sz="28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1508128" y="857250"/>
            <a:ext cx="6054724" cy="3405783"/>
          </a:xfrm>
          <a:prstGeom prst="rect">
            <a:avLst/>
          </a:prstGeom>
          <a:ln w="76200">
            <a:solidFill>
              <a:schemeClr val="bg1"/>
            </a:solidFill>
          </a:ln>
          <a:effectLst>
            <a:outerShdw blurRad="88900" dist="50800" dir="5400000" algn="ctr" rotWithShape="0">
              <a:srgbClr val="000000">
                <a:alpha val="25000"/>
              </a:srgbClr>
            </a:outerShdw>
          </a:effectLst>
        </p:spPr>
        <p:txBody>
          <a:bodyPr lIns="91405" tIns="45702" rIns="91405" bIns="45702" anchor="t"/>
          <a:lstStyle>
            <a:lvl1pPr marL="0" indent="0" algn="ctr">
              <a:buNone/>
              <a:defRPr sz="3200"/>
            </a:lvl1pPr>
            <a:lvl2pPr marL="457063" indent="0">
              <a:buNone/>
              <a:defRPr sz="2800"/>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679576" y="4357688"/>
            <a:ext cx="5711824" cy="400050"/>
          </a:xfrm>
          <a:prstGeom prst="rect">
            <a:avLst/>
          </a:prstGeom>
        </p:spPr>
        <p:txBody>
          <a:bodyPr lIns="91405" tIns="45702" rIns="91405" bIns="45702">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363348" y="4767263"/>
            <a:ext cx="2085975" cy="273843"/>
          </a:xfrm>
          <a:prstGeom prst="rect">
            <a:avLst/>
          </a:prstGeom>
        </p:spPr>
        <p:txBody>
          <a:bodyPr lIns="91405" tIns="45702" rIns="91405" bIns="45702"/>
          <a:lstStyle/>
          <a:p>
            <a:pPr algn="ctr" defTabSz="914400" fontAlgn="base">
              <a:spcBef>
                <a:spcPct val="0"/>
              </a:spcBef>
              <a:spcAft>
                <a:spcPct val="0"/>
              </a:spcAft>
            </a:pPr>
            <a:fld id="{544213AF-26F6-41FA-8D85-E2C5388D6E58}" type="datetimeFigureOut">
              <a:rPr lang="en-US" sz="1800" b="1" smtClean="0">
                <a:solidFill>
                  <a:prstClr val="black"/>
                </a:solidFill>
                <a:latin typeface="Arial" pitchFamily="34" charset="0"/>
                <a:ea typeface="黑体" pitchFamily="49" charset="-122"/>
              </a:rPr>
              <a:pPr algn="ctr" defTabSz="914400" fontAlgn="base">
                <a:spcBef>
                  <a:spcPct val="0"/>
                </a:spcBef>
                <a:spcAft>
                  <a:spcPct val="0"/>
                </a:spcAft>
              </a:pPr>
              <a:t>11/6/2016</a:t>
            </a:fld>
            <a:endParaRPr lang="en-US" sz="1800" b="1">
              <a:solidFill>
                <a:prstClr val="black"/>
              </a:solidFill>
              <a:latin typeface="Arial" pitchFamily="34" charset="0"/>
              <a:ea typeface="黑体" pitchFamily="49" charset="-122"/>
            </a:endParaRPr>
          </a:p>
        </p:txBody>
      </p:sp>
      <p:sp>
        <p:nvSpPr>
          <p:cNvPr id="6" name="Footer Placeholder 5"/>
          <p:cNvSpPr>
            <a:spLocks noGrp="1"/>
          </p:cNvSpPr>
          <p:nvPr>
            <p:ph type="ftr" sz="quarter" idx="11"/>
          </p:nvPr>
        </p:nvSpPr>
        <p:spPr>
          <a:xfrm>
            <a:off x="659166" y="4767263"/>
            <a:ext cx="2847975" cy="273843"/>
          </a:xfrm>
          <a:prstGeom prst="rect">
            <a:avLst/>
          </a:prstGeom>
        </p:spPr>
        <p:txBody>
          <a:bodyPr lIns="91405" tIns="45702" rIns="91405" bIns="45702"/>
          <a:lstStyle/>
          <a:p>
            <a:pPr algn="ctr" defTabSz="914400" fontAlgn="base">
              <a:spcBef>
                <a:spcPct val="0"/>
              </a:spcBef>
              <a:spcAft>
                <a:spcPct val="0"/>
              </a:spcAft>
            </a:pPr>
            <a:endParaRPr lang="en-US" sz="1800" b="1">
              <a:solidFill>
                <a:prstClr val="black"/>
              </a:solidFill>
              <a:latin typeface="Arial" pitchFamily="34" charset="0"/>
              <a:ea typeface="黑体" pitchFamily="49" charset="-122"/>
            </a:endParaRPr>
          </a:p>
        </p:txBody>
      </p:sp>
      <p:sp>
        <p:nvSpPr>
          <p:cNvPr id="7" name="Slide Number Placeholder 6"/>
          <p:cNvSpPr>
            <a:spLocks noGrp="1"/>
          </p:cNvSpPr>
          <p:nvPr>
            <p:ph type="sldNum" sz="quarter" idx="12"/>
          </p:nvPr>
        </p:nvSpPr>
        <p:spPr>
          <a:xfrm>
            <a:off x="8543279" y="4767263"/>
            <a:ext cx="561975" cy="273843"/>
          </a:xfrm>
          <a:prstGeom prst="rect">
            <a:avLst/>
          </a:prstGeom>
        </p:spPr>
        <p:txBody>
          <a:bodyPr lIns="91405" tIns="45702" rIns="91405" bIns="45702"/>
          <a:lstStyle/>
          <a:p>
            <a:pPr algn="ctr" defTabSz="914400" fontAlgn="base">
              <a:spcBef>
                <a:spcPct val="0"/>
              </a:spcBef>
              <a:spcAft>
                <a:spcPct val="0"/>
              </a:spcAft>
            </a:pPr>
            <a:fld id="{D5BBC35B-A44B-4119-B8DA-DE9E3DFADA20}" type="slidenum">
              <a:rPr lang="en-US" sz="1800" b="1" smtClean="0">
                <a:solidFill>
                  <a:prstClr val="black"/>
                </a:solidFill>
                <a:latin typeface="Arial" pitchFamily="34" charset="0"/>
                <a:ea typeface="黑体" pitchFamily="49" charset="-122"/>
              </a:rPr>
              <a:pPr algn="ctr" defTabSz="914400" fontAlgn="base">
                <a:spcBef>
                  <a:spcPct val="0"/>
                </a:spcBef>
                <a:spcAft>
                  <a:spcPct val="0"/>
                </a:spcAft>
              </a:pPr>
              <a:t>‹#›</a:t>
            </a:fld>
            <a:endParaRPr lang="en-US" sz="1800" b="1">
              <a:solidFill>
                <a:prstClr val="black"/>
              </a:solidFill>
              <a:latin typeface="Arial" pitchFamily="34" charset="0"/>
              <a:ea typeface="黑体" pitchFamily="49" charset="-122"/>
            </a:endParaRPr>
          </a:p>
        </p:txBody>
      </p:sp>
    </p:spTree>
    <p:extLst>
      <p:ext uri="{BB962C8B-B14F-4D97-AF65-F5344CB8AC3E}">
        <p14:creationId xmlns:p14="http://schemas.microsoft.com/office/powerpoint/2010/main" val="413621256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03" y="3"/>
            <a:ext cx="8229600" cy="1200150"/>
          </a:xfrm>
          <a:prstGeom prst="rect">
            <a:avLst/>
          </a:prstGeom>
        </p:spPr>
        <p:txBody>
          <a:bodyPr lIns="91405" tIns="45702" rIns="91405" bIns="45702"/>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3" y="1200150"/>
            <a:ext cx="8229600" cy="3394472"/>
          </a:xfrm>
          <a:prstGeom prst="rect">
            <a:avLst/>
          </a:prstGeom>
        </p:spPr>
        <p:txBody>
          <a:bodyPr vert="eaVert" lIns="91405" tIns="45702" rIns="91405" bIns="45702"/>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363348" y="4767263"/>
            <a:ext cx="2085975" cy="273843"/>
          </a:xfrm>
          <a:prstGeom prst="rect">
            <a:avLst/>
          </a:prstGeom>
        </p:spPr>
        <p:txBody>
          <a:bodyPr lIns="91405" tIns="45702" rIns="91405" bIns="45702"/>
          <a:lstStyle/>
          <a:p>
            <a:pPr algn="ctr" defTabSz="914400" fontAlgn="base">
              <a:spcBef>
                <a:spcPct val="0"/>
              </a:spcBef>
              <a:spcAft>
                <a:spcPct val="0"/>
              </a:spcAft>
            </a:pPr>
            <a:fld id="{544213AF-26F6-41FA-8D85-E2C5388D6E58}" type="datetimeFigureOut">
              <a:rPr lang="en-US" sz="1800" b="1" smtClean="0">
                <a:solidFill>
                  <a:prstClr val="black"/>
                </a:solidFill>
                <a:latin typeface="Arial" pitchFamily="34" charset="0"/>
                <a:ea typeface="黑体" pitchFamily="49" charset="-122"/>
              </a:rPr>
              <a:pPr algn="ctr" defTabSz="914400" fontAlgn="base">
                <a:spcBef>
                  <a:spcPct val="0"/>
                </a:spcBef>
                <a:spcAft>
                  <a:spcPct val="0"/>
                </a:spcAft>
              </a:pPr>
              <a:t>11/6/2016</a:t>
            </a:fld>
            <a:endParaRPr lang="en-US" sz="1800" b="1">
              <a:solidFill>
                <a:prstClr val="black"/>
              </a:solidFill>
              <a:latin typeface="Arial" pitchFamily="34" charset="0"/>
              <a:ea typeface="黑体" pitchFamily="49" charset="-122"/>
            </a:endParaRPr>
          </a:p>
        </p:txBody>
      </p:sp>
      <p:sp>
        <p:nvSpPr>
          <p:cNvPr id="5" name="Footer Placeholder 4"/>
          <p:cNvSpPr>
            <a:spLocks noGrp="1"/>
          </p:cNvSpPr>
          <p:nvPr>
            <p:ph type="ftr" sz="quarter" idx="11"/>
          </p:nvPr>
        </p:nvSpPr>
        <p:spPr>
          <a:xfrm>
            <a:off x="659166" y="4767263"/>
            <a:ext cx="2847975" cy="273843"/>
          </a:xfrm>
          <a:prstGeom prst="rect">
            <a:avLst/>
          </a:prstGeom>
        </p:spPr>
        <p:txBody>
          <a:bodyPr lIns="91405" tIns="45702" rIns="91405" bIns="45702"/>
          <a:lstStyle/>
          <a:p>
            <a:pPr algn="ctr" defTabSz="914400" fontAlgn="base">
              <a:spcBef>
                <a:spcPct val="0"/>
              </a:spcBef>
              <a:spcAft>
                <a:spcPct val="0"/>
              </a:spcAft>
            </a:pPr>
            <a:endParaRPr lang="en-US" sz="1800" b="1">
              <a:solidFill>
                <a:prstClr val="black"/>
              </a:solidFill>
              <a:latin typeface="Arial" pitchFamily="34" charset="0"/>
              <a:ea typeface="黑体" pitchFamily="49" charset="-122"/>
            </a:endParaRPr>
          </a:p>
        </p:txBody>
      </p:sp>
      <p:sp>
        <p:nvSpPr>
          <p:cNvPr id="6" name="Slide Number Placeholder 5"/>
          <p:cNvSpPr>
            <a:spLocks noGrp="1"/>
          </p:cNvSpPr>
          <p:nvPr>
            <p:ph type="sldNum" sz="quarter" idx="12"/>
          </p:nvPr>
        </p:nvSpPr>
        <p:spPr>
          <a:xfrm>
            <a:off x="8543279" y="4767263"/>
            <a:ext cx="561975" cy="273843"/>
          </a:xfrm>
          <a:prstGeom prst="rect">
            <a:avLst/>
          </a:prstGeom>
        </p:spPr>
        <p:txBody>
          <a:bodyPr lIns="91405" tIns="45702" rIns="91405" bIns="45702"/>
          <a:lstStyle/>
          <a:p>
            <a:pPr algn="ctr" defTabSz="914400" fontAlgn="base">
              <a:spcBef>
                <a:spcPct val="0"/>
              </a:spcBef>
              <a:spcAft>
                <a:spcPct val="0"/>
              </a:spcAft>
            </a:pPr>
            <a:fld id="{D5BBC35B-A44B-4119-B8DA-DE9E3DFADA20}" type="slidenum">
              <a:rPr lang="en-US" sz="1800" b="1" smtClean="0">
                <a:solidFill>
                  <a:prstClr val="black"/>
                </a:solidFill>
                <a:latin typeface="Arial" pitchFamily="34" charset="0"/>
                <a:ea typeface="黑体" pitchFamily="49" charset="-122"/>
              </a:rPr>
              <a:pPr algn="ctr" defTabSz="914400" fontAlgn="base">
                <a:spcBef>
                  <a:spcPct val="0"/>
                </a:spcBef>
                <a:spcAft>
                  <a:spcPct val="0"/>
                </a:spcAft>
              </a:pPr>
              <a:t>‹#›</a:t>
            </a:fld>
            <a:endParaRPr lang="en-US" sz="1800" b="1">
              <a:solidFill>
                <a:prstClr val="black"/>
              </a:solidFill>
              <a:latin typeface="Arial" pitchFamily="34" charset="0"/>
              <a:ea typeface="黑体" pitchFamily="49" charset="-122"/>
            </a:endParaRPr>
          </a:p>
        </p:txBody>
      </p:sp>
    </p:spTree>
    <p:extLst>
      <p:ext uri="{BB962C8B-B14F-4D97-AF65-F5344CB8AC3E}">
        <p14:creationId xmlns:p14="http://schemas.microsoft.com/office/powerpoint/2010/main" val="2730885255"/>
      </p:ext>
    </p:extLst>
  </p:cSld>
  <p:clrMapOvr>
    <a:masterClrMapping/>
  </p:clrMapOvr>
  <p:transition spd="slow">
    <p:cover dir="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a:prstGeom prst="rect">
            <a:avLst/>
          </a:prstGeom>
        </p:spPr>
        <p:txBody>
          <a:bodyPr vert="eaVert" lIns="91405" tIns="45702" rIns="91405" bIns="45702"/>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3" y="205981"/>
            <a:ext cx="6019800" cy="4388644"/>
          </a:xfrm>
          <a:prstGeom prst="rect">
            <a:avLst/>
          </a:prstGeom>
        </p:spPr>
        <p:txBody>
          <a:bodyPr vert="eaVert" lIns="91405" tIns="45702" rIns="91405" bIns="45702"/>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363348" y="4767263"/>
            <a:ext cx="2085975" cy="273843"/>
          </a:xfrm>
          <a:prstGeom prst="rect">
            <a:avLst/>
          </a:prstGeom>
        </p:spPr>
        <p:txBody>
          <a:bodyPr lIns="91405" tIns="45702" rIns="91405" bIns="45702"/>
          <a:lstStyle/>
          <a:p>
            <a:pPr algn="ctr" defTabSz="914400" fontAlgn="base">
              <a:spcBef>
                <a:spcPct val="0"/>
              </a:spcBef>
              <a:spcAft>
                <a:spcPct val="0"/>
              </a:spcAft>
            </a:pPr>
            <a:fld id="{544213AF-26F6-41FA-8D85-E2C5388D6E58}" type="datetimeFigureOut">
              <a:rPr lang="en-US" sz="1800" b="1" smtClean="0">
                <a:solidFill>
                  <a:prstClr val="black"/>
                </a:solidFill>
                <a:latin typeface="Arial" pitchFamily="34" charset="0"/>
                <a:ea typeface="黑体" pitchFamily="49" charset="-122"/>
              </a:rPr>
              <a:pPr algn="ctr" defTabSz="914400" fontAlgn="base">
                <a:spcBef>
                  <a:spcPct val="0"/>
                </a:spcBef>
                <a:spcAft>
                  <a:spcPct val="0"/>
                </a:spcAft>
              </a:pPr>
              <a:t>11/6/2016</a:t>
            </a:fld>
            <a:endParaRPr lang="en-US" sz="1800" b="1">
              <a:solidFill>
                <a:prstClr val="black"/>
              </a:solidFill>
              <a:latin typeface="Arial" pitchFamily="34" charset="0"/>
              <a:ea typeface="黑体" pitchFamily="49" charset="-122"/>
            </a:endParaRPr>
          </a:p>
        </p:txBody>
      </p:sp>
      <p:sp>
        <p:nvSpPr>
          <p:cNvPr id="5" name="Footer Placeholder 4"/>
          <p:cNvSpPr>
            <a:spLocks noGrp="1"/>
          </p:cNvSpPr>
          <p:nvPr>
            <p:ph type="ftr" sz="quarter" idx="11"/>
          </p:nvPr>
        </p:nvSpPr>
        <p:spPr>
          <a:xfrm>
            <a:off x="659166" y="4767263"/>
            <a:ext cx="2847975" cy="273843"/>
          </a:xfrm>
          <a:prstGeom prst="rect">
            <a:avLst/>
          </a:prstGeom>
        </p:spPr>
        <p:txBody>
          <a:bodyPr lIns="91405" tIns="45702" rIns="91405" bIns="45702"/>
          <a:lstStyle/>
          <a:p>
            <a:pPr algn="ctr" defTabSz="914400" fontAlgn="base">
              <a:spcBef>
                <a:spcPct val="0"/>
              </a:spcBef>
              <a:spcAft>
                <a:spcPct val="0"/>
              </a:spcAft>
            </a:pPr>
            <a:endParaRPr lang="en-US" sz="1800" b="1">
              <a:solidFill>
                <a:prstClr val="black"/>
              </a:solidFill>
              <a:latin typeface="Arial" pitchFamily="34" charset="0"/>
              <a:ea typeface="黑体" pitchFamily="49" charset="-122"/>
            </a:endParaRPr>
          </a:p>
        </p:txBody>
      </p:sp>
      <p:sp>
        <p:nvSpPr>
          <p:cNvPr id="6" name="Slide Number Placeholder 5"/>
          <p:cNvSpPr>
            <a:spLocks noGrp="1"/>
          </p:cNvSpPr>
          <p:nvPr>
            <p:ph type="sldNum" sz="quarter" idx="12"/>
          </p:nvPr>
        </p:nvSpPr>
        <p:spPr>
          <a:xfrm>
            <a:off x="8543279" y="4767263"/>
            <a:ext cx="561975" cy="273843"/>
          </a:xfrm>
          <a:prstGeom prst="rect">
            <a:avLst/>
          </a:prstGeom>
        </p:spPr>
        <p:txBody>
          <a:bodyPr lIns="91405" tIns="45702" rIns="91405" bIns="45702"/>
          <a:lstStyle/>
          <a:p>
            <a:pPr algn="ctr" defTabSz="914400" fontAlgn="base">
              <a:spcBef>
                <a:spcPct val="0"/>
              </a:spcBef>
              <a:spcAft>
                <a:spcPct val="0"/>
              </a:spcAft>
            </a:pPr>
            <a:fld id="{D5BBC35B-A44B-4119-B8DA-DE9E3DFADA20}" type="slidenum">
              <a:rPr lang="en-US" sz="1800" b="1" smtClean="0">
                <a:solidFill>
                  <a:prstClr val="black"/>
                </a:solidFill>
                <a:latin typeface="Arial" pitchFamily="34" charset="0"/>
                <a:ea typeface="黑体" pitchFamily="49" charset="-122"/>
              </a:rPr>
              <a:pPr algn="ctr" defTabSz="914400" fontAlgn="base">
                <a:spcBef>
                  <a:spcPct val="0"/>
                </a:spcBef>
                <a:spcAft>
                  <a:spcPct val="0"/>
                </a:spcAft>
              </a:pPr>
              <a:t>‹#›</a:t>
            </a:fld>
            <a:endParaRPr lang="en-US" sz="1800" b="1">
              <a:solidFill>
                <a:prstClr val="black"/>
              </a:solidFill>
              <a:latin typeface="Arial" pitchFamily="34" charset="0"/>
              <a:ea typeface="黑体" pitchFamily="49" charset="-122"/>
            </a:endParaRPr>
          </a:p>
        </p:txBody>
      </p:sp>
    </p:spTree>
    <p:extLst>
      <p:ext uri="{BB962C8B-B14F-4D97-AF65-F5344CB8AC3E}">
        <p14:creationId xmlns:p14="http://schemas.microsoft.com/office/powerpoint/2010/main" val="308455410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067559"/>
      </p:ext>
    </p:extLst>
  </p:cSld>
  <p:clrMapOvr>
    <a:masterClrMapping/>
  </p:clrMapOvr>
  <p:transition spd="slow">
    <p:cover dir="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187437"/>
      </p:ext>
    </p:extLst>
  </p:cSld>
  <p:clrMapOvr>
    <a:masterClrMapping/>
  </p:clrMapOvr>
  <p:transition spd="slow">
    <p:cover dir="r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4004" cy="5143500"/>
          </a:xfrm>
          <a:prstGeom prst="rect">
            <a:avLst/>
          </a:prstGeom>
        </p:spPr>
      </p:pic>
    </p:spTree>
    <p:extLst>
      <p:ext uri="{BB962C8B-B14F-4D97-AF65-F5344CB8AC3E}">
        <p14:creationId xmlns:p14="http://schemas.microsoft.com/office/powerpoint/2010/main" val="675298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3578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0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3230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129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690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0877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8027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185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321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1936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4936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476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1500">
                <a:solidFill>
                  <a:schemeClr val="tx1">
                    <a:tint val="75000"/>
                  </a:schemeClr>
                </a:solidFill>
              </a:defRPr>
            </a:lvl1pPr>
            <a:lvl2pPr marL="342946" indent="0">
              <a:buNone/>
              <a:defRPr sz="1400">
                <a:solidFill>
                  <a:schemeClr val="tx1">
                    <a:tint val="75000"/>
                  </a:schemeClr>
                </a:solidFill>
              </a:defRPr>
            </a:lvl2pPr>
            <a:lvl3pPr marL="685891" indent="0">
              <a:buNone/>
              <a:defRPr sz="1200">
                <a:solidFill>
                  <a:schemeClr val="tx1">
                    <a:tint val="75000"/>
                  </a:schemeClr>
                </a:solidFill>
              </a:defRPr>
            </a:lvl3pPr>
            <a:lvl4pPr marL="1028837" indent="0">
              <a:buNone/>
              <a:defRPr sz="1100">
                <a:solidFill>
                  <a:schemeClr val="tx1">
                    <a:tint val="75000"/>
                  </a:schemeClr>
                </a:solidFill>
              </a:defRPr>
            </a:lvl4pPr>
            <a:lvl5pPr marL="1371783" indent="0">
              <a:buNone/>
              <a:defRPr sz="1100">
                <a:solidFill>
                  <a:schemeClr val="tx1">
                    <a:tint val="75000"/>
                  </a:schemeClr>
                </a:solidFill>
              </a:defRPr>
            </a:lvl5pPr>
            <a:lvl6pPr marL="1714729" indent="0">
              <a:buNone/>
              <a:defRPr sz="1100">
                <a:solidFill>
                  <a:schemeClr val="tx1">
                    <a:tint val="75000"/>
                  </a:schemeClr>
                </a:solidFill>
              </a:defRPr>
            </a:lvl6pPr>
            <a:lvl7pPr marL="2057674" indent="0">
              <a:buNone/>
              <a:defRPr sz="1100">
                <a:solidFill>
                  <a:schemeClr val="tx1">
                    <a:tint val="75000"/>
                  </a:schemeClr>
                </a:solidFill>
              </a:defRPr>
            </a:lvl7pPr>
            <a:lvl8pPr marL="2400620" indent="0">
              <a:buNone/>
              <a:defRPr sz="1100">
                <a:solidFill>
                  <a:schemeClr val="tx1">
                    <a:tint val="75000"/>
                  </a:schemeClr>
                </a:solidFill>
              </a:defRPr>
            </a:lvl8pPr>
            <a:lvl9pPr marL="2743566" indent="0">
              <a:buNone/>
              <a:defRPr sz="11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1" y="4767264"/>
            <a:ext cx="2133600" cy="273844"/>
          </a:xfrm>
          <a:prstGeom prst="rect">
            <a:avLst/>
          </a:prstGeom>
        </p:spPr>
        <p:txBody>
          <a:body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1" y="1200151"/>
            <a:ext cx="4038600" cy="3394472"/>
          </a:xfrm>
          <a:prstGeom prst="rect">
            <a:avLst/>
          </a:prstGeo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1" y="4767264"/>
            <a:ext cx="2133600" cy="273844"/>
          </a:xfrm>
          <a:prstGeom prst="rect">
            <a:avLst/>
          </a:prstGeom>
        </p:spPr>
        <p:txBody>
          <a:bodyPr/>
          <a:lstStyle/>
          <a:p>
            <a:fld id="{530820CF-B880-4189-942D-D702A7CBA730}" type="datetimeFigureOut">
              <a:rPr lang="zh-CN" altLang="en-US" smtClean="0"/>
              <a:t>2016/11/6</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1" y="4767264"/>
            <a:ext cx="2133600" cy="273844"/>
          </a:xfrm>
          <a:prstGeom prst="rect">
            <a:avLst/>
          </a:prstGeom>
        </p:spPr>
        <p:txBody>
          <a:bodyPr/>
          <a:lstStyle/>
          <a:p>
            <a:fld id="{530820CF-B880-4189-942D-D702A7CBA730}" type="datetimeFigureOut">
              <a:rPr lang="zh-CN" altLang="en-US" smtClean="0"/>
              <a:t>2016/11/6</a:t>
            </a:fld>
            <a:endParaRPr lang="zh-CN" altLang="en-US"/>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1" y="4767264"/>
            <a:ext cx="2133600" cy="273844"/>
          </a:xfrm>
          <a:prstGeom prst="rect">
            <a:avLst/>
          </a:prstGeom>
        </p:spPr>
        <p:txBody>
          <a:bodyPr/>
          <a:lstStyle/>
          <a:p>
            <a:fld id="{530820CF-B880-4189-942D-D702A7CBA730}" type="datetimeFigureOut">
              <a:rPr lang="zh-CN" altLang="en-US" smtClean="0"/>
              <a:t>2016/11/6</a:t>
            </a:fld>
            <a:endParaRPr lang="zh-CN" altLang="en-US"/>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zh-CN" altLang="en-US" smtClean="0"/>
              <a:t>单击此处编辑母版文本样式</a:t>
            </a:r>
          </a:p>
        </p:txBody>
      </p:sp>
      <p:sp>
        <p:nvSpPr>
          <p:cNvPr id="5" name="日期占位符 4"/>
          <p:cNvSpPr>
            <a:spLocks noGrp="1"/>
          </p:cNvSpPr>
          <p:nvPr>
            <p:ph type="dt" sz="half" idx="10"/>
          </p:nvPr>
        </p:nvSpPr>
        <p:spPr>
          <a:xfrm>
            <a:off x="457201" y="4767264"/>
            <a:ext cx="2133600" cy="273844"/>
          </a:xfrm>
          <a:prstGeom prst="rect">
            <a:avLst/>
          </a:prstGeom>
        </p:spPr>
        <p:txBody>
          <a:bodyPr/>
          <a:lstStyle/>
          <a:p>
            <a:fld id="{530820CF-B880-4189-942D-D702A7CBA730}" type="datetimeFigureOut">
              <a:rPr lang="zh-CN" altLang="en-US" smtClean="0"/>
              <a:t>2016/11/6</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316" name="Picture 4" descr="F:\常用内页素材4\图片2wefwe.jp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flipH="1">
            <a:off x="0" y="-7962"/>
            <a:ext cx="9144000" cy="51514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0000000我图PPT\00001PNG素材\01党委政府\党标金立体.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6512" y="-92546"/>
            <a:ext cx="1296144" cy="9497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00专题PPT\两学一做\两学一做立体字.png"/>
          <p:cNvPicPr>
            <a:picLocks noChangeAspect="1" noChangeArrowheads="1"/>
          </p:cNvPicPr>
          <p:nvPr userDrawn="1"/>
        </p:nvPicPr>
        <p:blipFill>
          <a:blip r:embed="rId18">
            <a:extLst>
              <a:ext uri="{BEBA8EAE-BF5A-486C-A8C5-ECC9F3942E4B}">
                <a14:imgProps xmlns:a14="http://schemas.microsoft.com/office/drawing/2010/main">
                  <a14:imgLayer r:embed="rId19">
                    <a14:imgEffect>
                      <a14:brightnessContrast bright="14000" contrast="14000"/>
                    </a14:imgEffect>
                  </a14:imgLayer>
                </a14:imgProps>
              </a:ext>
              <a:ext uri="{28A0092B-C50C-407E-A947-70E740481C1C}">
                <a14:useLocalDpi xmlns:a14="http://schemas.microsoft.com/office/drawing/2010/main" val="0"/>
              </a:ext>
            </a:extLst>
          </a:blip>
          <a:srcRect/>
          <a:stretch>
            <a:fillRect/>
          </a:stretch>
        </p:blipFill>
        <p:spPr bwMode="auto">
          <a:xfrm>
            <a:off x="7020272" y="123478"/>
            <a:ext cx="1973825" cy="86409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90" r:id="rId13"/>
    <p:sldLayoutId id="214748369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0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anim calcmode="lin" valueType="num">
                                      <p:cBhvr>
                                        <p:cTn id="12" dur="500" fill="hold"/>
                                        <p:tgtEl>
                                          <p:spTgt spid="2050"/>
                                        </p:tgtEl>
                                        <p:attrNameLst>
                                          <p:attrName>ppt_x</p:attrName>
                                        </p:attrNameLst>
                                      </p:cBhvr>
                                      <p:tavLst>
                                        <p:tav tm="0">
                                          <p:val>
                                            <p:strVal val="#ppt_x"/>
                                          </p:val>
                                        </p:tav>
                                        <p:tav tm="100000">
                                          <p:val>
                                            <p:strVal val="#ppt_x"/>
                                          </p:val>
                                        </p:tav>
                                      </p:tavLst>
                                    </p:anim>
                                    <p:anim calcmode="lin" valueType="num">
                                      <p:cBhvr>
                                        <p:cTn id="13"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685891" rtl="0" eaLnBrk="1" latinLnBrk="0" hangingPunct="1">
        <a:spcBef>
          <a:spcPct val="0"/>
        </a:spcBef>
        <a:buNone/>
        <a:defRPr sz="3300" kern="1200">
          <a:solidFill>
            <a:schemeClr val="tx1"/>
          </a:solidFill>
          <a:latin typeface="+mj-lt"/>
          <a:ea typeface="+mj-ea"/>
          <a:cs typeface="+mj-cs"/>
        </a:defRPr>
      </a:lvl1pPr>
    </p:titleStyle>
    <p:bodyStyle>
      <a:lvl1pPr marL="257209" indent="-257209" algn="l" defTabSz="685891"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87" indent="-214341" algn="l" defTabSz="685891"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364" indent="-171473" algn="l" defTabSz="685891"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310"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256"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9362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 id="2147483688" r:id="rId13"/>
    <p:sldLayoutId id="2147483689" r:id="rId14"/>
  </p:sldLayoutIdLst>
  <p:transition spd="slow">
    <p:cover dir="rd"/>
  </p:transition>
  <p:timing>
    <p:tnLst>
      <p:par>
        <p:cTn id="1" dur="indefinite" restart="never" nodeType="tmRoot"/>
      </p:par>
    </p:tnLst>
  </p:timing>
  <p:txStyles>
    <p:titleStyle>
      <a:lvl1pPr algn="ctr" defTabSz="914126" rtl="0" eaLnBrk="1" latinLnBrk="0" hangingPunct="1">
        <a:lnSpc>
          <a:spcPts val="5798"/>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797" indent="-342797" algn="l" defTabSz="914126"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727" indent="-285664" algn="l" defTabSz="914126"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2657" indent="-228531" algn="l" defTabSz="914126"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599720" indent="-228531" algn="l" defTabSz="914126"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6783" indent="-228531" algn="l" defTabSz="914126"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3846" indent="-228531" algn="l" defTabSz="914126"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0908" indent="-228531" algn="l" defTabSz="914126"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7971" indent="-228531" algn="l" defTabSz="914126"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5034" indent="-228531" algn="l" defTabSz="914126"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FC8CF30-C9F5-449B-9095-10E09885ACC6}" type="datetimeFigureOut">
              <a:rPr lang="zh-CN" altLang="en-US" smtClean="0">
                <a:solidFill>
                  <a:prstClr val="black">
                    <a:tint val="75000"/>
                  </a:prstClr>
                </a:solidFill>
              </a:rPr>
              <a:pPr defTabSz="685800"/>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370F3CAC-6F67-4F8C-A210-BA41BAA01332}"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95276383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4.png"/><Relationship Id="rId7" Type="http://schemas.microsoft.com/office/2007/relationships/hdphoto" Target="../media/hdphoto10.wdp"/><Relationship Id="rId2" Type="http://schemas.openxmlformats.org/officeDocument/2006/relationships/image" Target="../media/image1.jpeg"/><Relationship Id="rId1" Type="http://schemas.openxmlformats.org/officeDocument/2006/relationships/slideLayout" Target="../slideLayouts/slideLayout21.xml"/><Relationship Id="rId6" Type="http://schemas.openxmlformats.org/officeDocument/2006/relationships/image" Target="../media/image29.png"/><Relationship Id="rId5" Type="http://schemas.microsoft.com/office/2007/relationships/hdphoto" Target="../media/hdphoto9.wdp"/><Relationship Id="rId10"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设计ppt\马年素材\0背景图\图片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20"/>
            <a:ext cx="9144000" cy="51663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Documents and Settings\Administrator\桌面\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13" y="483518"/>
            <a:ext cx="2343459" cy="1766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36035" y="0"/>
            <a:ext cx="2720374" cy="513104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0000000我图PPT\00001PNG素材\01党委政府\主席v.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36" y="411510"/>
            <a:ext cx="1289138" cy="16561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3000" contrast="4000"/>
                    </a14:imgEffect>
                  </a14:imgLayer>
                </a14:imgProps>
              </a:ext>
              <a:ext uri="{28A0092B-C50C-407E-A947-70E740481C1C}">
                <a14:useLocalDpi xmlns:a14="http://schemas.microsoft.com/office/drawing/2010/main" val="0"/>
              </a:ext>
            </a:extLst>
          </a:blip>
          <a:stretch>
            <a:fillRect/>
          </a:stretch>
        </p:blipFill>
        <p:spPr bwMode="auto">
          <a:xfrm>
            <a:off x="1619958" y="495745"/>
            <a:ext cx="5760354" cy="27960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24531" y="3435846"/>
            <a:ext cx="2719470" cy="1711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72" descr="红旗底条"/>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084" y="4235239"/>
            <a:ext cx="9289604" cy="9287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13817" y="3435846"/>
            <a:ext cx="3877985" cy="369332"/>
          </a:xfrm>
          <a:prstGeom prst="rect">
            <a:avLst/>
          </a:prstGeom>
          <a:noFill/>
        </p:spPr>
        <p:txBody>
          <a:bodyPr wrap="none" rtlCol="0">
            <a:spAutoFit/>
          </a:bodyPr>
          <a:lstStyle/>
          <a:p>
            <a:r>
              <a:rPr lang="zh-CN" altLang="en-US" sz="1800"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微软雅黑" pitchFamily="34" charset="-122"/>
                <a:ea typeface="微软雅黑" pitchFamily="34" charset="-122"/>
              </a:rPr>
              <a:t>“两学一做”学习教育方案专题党课</a:t>
            </a:r>
            <a:endParaRPr lang="zh-CN" altLang="en-US" sz="18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latin typeface="微软雅黑" pitchFamily="34" charset="-122"/>
              <a:ea typeface="微软雅黑" pitchFamily="34" charset="-122"/>
            </a:endParaRPr>
          </a:p>
        </p:txBody>
      </p:sp>
      <p:sp>
        <p:nvSpPr>
          <p:cNvPr id="18" name="矩形 17"/>
          <p:cNvSpPr/>
          <p:nvPr/>
        </p:nvSpPr>
        <p:spPr>
          <a:xfrm>
            <a:off x="1927306" y="2931790"/>
            <a:ext cx="5308990" cy="461665"/>
          </a:xfrm>
          <a:prstGeom prst="rect">
            <a:avLst/>
          </a:prstGeom>
        </p:spPr>
        <p:txBody>
          <a:bodyPr wrap="square">
            <a:spAutoFit/>
          </a:bodyPr>
          <a:lstStyle/>
          <a:p>
            <a:pPr algn="ctr"/>
            <a:r>
              <a:rPr lang="zh-CN" altLang="en-US" sz="24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latin typeface="微软雅黑" panose="020B0503020204020204" pitchFamily="34" charset="-122"/>
                <a:ea typeface="微软雅黑" panose="020B0503020204020204" pitchFamily="34" charset="-122"/>
              </a:rPr>
              <a:t>学党章党规 学系列讲话 做合格党员</a:t>
            </a:r>
            <a:endParaRPr lang="zh-CN" altLang="en-US" sz="24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latin typeface="微软雅黑" panose="020B0503020204020204" pitchFamily="34" charset="-122"/>
              <a:ea typeface="微软雅黑" panose="020B0503020204020204" pitchFamily="34" charset="-122"/>
            </a:endParaRPr>
          </a:p>
        </p:txBody>
      </p:sp>
      <p:grpSp>
        <p:nvGrpSpPr>
          <p:cNvPr id="11" name="Group 550"/>
          <p:cNvGrpSpPr>
            <a:grpSpLocks/>
          </p:cNvGrpSpPr>
          <p:nvPr/>
        </p:nvGrpSpPr>
        <p:grpSpPr bwMode="auto">
          <a:xfrm>
            <a:off x="3095901" y="627534"/>
            <a:ext cx="2971800" cy="2968625"/>
            <a:chOff x="295" y="3475"/>
            <a:chExt cx="1407" cy="1407"/>
          </a:xfrm>
        </p:grpSpPr>
        <p:sp>
          <p:nvSpPr>
            <p:cNvPr id="12"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base" hangingPunct="1">
                <a:buClrTx/>
                <a:buSzTx/>
                <a:defRPr/>
              </a:pPr>
              <a:endParaRPr lang="zh-CN" altLang="en-US" sz="6000" baseline="0">
                <a:latin typeface="Arial" charset="0"/>
                <a:ea typeface="华文彩云" pitchFamily="2" charset="-122"/>
              </a:endParaRPr>
            </a:p>
          </p:txBody>
        </p:sp>
        <p:grpSp>
          <p:nvGrpSpPr>
            <p:cNvPr id="19" name="Group 552"/>
            <p:cNvGrpSpPr>
              <a:grpSpLocks/>
            </p:cNvGrpSpPr>
            <p:nvPr/>
          </p:nvGrpSpPr>
          <p:grpSpPr bwMode="auto">
            <a:xfrm>
              <a:off x="476" y="3657"/>
              <a:ext cx="1050" cy="1050"/>
              <a:chOff x="-6056" y="-2208"/>
              <a:chExt cx="2208" cy="2208"/>
            </a:xfrm>
          </p:grpSpPr>
          <p:sp>
            <p:nvSpPr>
              <p:cNvPr id="20" name="Oval 553"/>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base" hangingPunct="1">
                  <a:buClrTx/>
                  <a:buSzTx/>
                </a:pPr>
                <a:endParaRPr lang="zh-CN" altLang="en-US" sz="6000" baseline="0">
                  <a:latin typeface="Arial" pitchFamily="34" charset="0"/>
                  <a:ea typeface="华文彩云" pitchFamily="2" charset="-122"/>
                </a:endParaRPr>
              </a:p>
            </p:txBody>
          </p:sp>
          <p:grpSp>
            <p:nvGrpSpPr>
              <p:cNvPr id="21" name="Group 554"/>
              <p:cNvGrpSpPr>
                <a:grpSpLocks/>
              </p:cNvGrpSpPr>
              <p:nvPr/>
            </p:nvGrpSpPr>
            <p:grpSpPr bwMode="auto">
              <a:xfrm>
                <a:off x="-6056" y="-2208"/>
                <a:ext cx="2208" cy="2208"/>
                <a:chOff x="-4060" y="-879"/>
                <a:chExt cx="2208" cy="2208"/>
              </a:xfrm>
            </p:grpSpPr>
            <p:grpSp>
              <p:nvGrpSpPr>
                <p:cNvPr id="22" name="Group 555"/>
                <p:cNvGrpSpPr>
                  <a:grpSpLocks/>
                </p:cNvGrpSpPr>
                <p:nvPr/>
              </p:nvGrpSpPr>
              <p:grpSpPr bwMode="auto">
                <a:xfrm>
                  <a:off x="-4060" y="-879"/>
                  <a:ext cx="2208" cy="2208"/>
                  <a:chOff x="-3924" y="-788"/>
                  <a:chExt cx="2208" cy="2208"/>
                </a:xfrm>
              </p:grpSpPr>
              <p:grpSp>
                <p:nvGrpSpPr>
                  <p:cNvPr id="38" name="Group 556"/>
                  <p:cNvGrpSpPr>
                    <a:grpSpLocks noChangeAspect="1"/>
                  </p:cNvGrpSpPr>
                  <p:nvPr/>
                </p:nvGrpSpPr>
                <p:grpSpPr bwMode="auto">
                  <a:xfrm>
                    <a:off x="-3924" y="-788"/>
                    <a:ext cx="2208" cy="2202"/>
                    <a:chOff x="168" y="696"/>
                    <a:chExt cx="1429" cy="1429"/>
                  </a:xfrm>
                </p:grpSpPr>
                <p:grpSp>
                  <p:nvGrpSpPr>
                    <p:cNvPr id="46" name="Group 557"/>
                    <p:cNvGrpSpPr>
                      <a:grpSpLocks noChangeAspect="1"/>
                    </p:cNvGrpSpPr>
                    <p:nvPr/>
                  </p:nvGrpSpPr>
                  <p:grpSpPr bwMode="auto">
                    <a:xfrm>
                      <a:off x="854" y="696"/>
                      <a:ext cx="56" cy="1429"/>
                      <a:chOff x="845" y="696"/>
                      <a:chExt cx="56" cy="1429"/>
                    </a:xfrm>
                  </p:grpSpPr>
                  <p:sp>
                    <p:nvSpPr>
                      <p:cNvPr id="50"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base" hangingPunct="1">
                          <a:buClrTx/>
                          <a:buSzTx/>
                        </a:pPr>
                        <a:endParaRPr lang="zh-CN" altLang="en-US" sz="6000" baseline="0">
                          <a:latin typeface="Arial" pitchFamily="34" charset="0"/>
                          <a:ea typeface="华文彩云" pitchFamily="2" charset="-122"/>
                        </a:endParaRPr>
                      </a:p>
                    </p:txBody>
                  </p:sp>
                  <p:sp>
                    <p:nvSpPr>
                      <p:cNvPr id="51"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l" eaLnBrk="1" fontAlgn="base" hangingPunct="1">
                          <a:buClrTx/>
                          <a:buSzTx/>
                        </a:pPr>
                        <a:endParaRPr lang="zh-CN" altLang="en-US" sz="6000" baseline="0">
                          <a:latin typeface="Arial" pitchFamily="34" charset="0"/>
                          <a:ea typeface="华文彩云" pitchFamily="2" charset="-122"/>
                        </a:endParaRPr>
                      </a:p>
                    </p:txBody>
                  </p:sp>
                </p:grpSp>
                <p:grpSp>
                  <p:nvGrpSpPr>
                    <p:cNvPr id="47" name="Group 560"/>
                    <p:cNvGrpSpPr>
                      <a:grpSpLocks noChangeAspect="1"/>
                    </p:cNvGrpSpPr>
                    <p:nvPr/>
                  </p:nvGrpSpPr>
                  <p:grpSpPr bwMode="auto">
                    <a:xfrm rot="5400000">
                      <a:off x="855" y="696"/>
                      <a:ext cx="56" cy="1429"/>
                      <a:chOff x="845" y="696"/>
                      <a:chExt cx="56" cy="1429"/>
                    </a:xfrm>
                  </p:grpSpPr>
                  <p:sp>
                    <p:nvSpPr>
                      <p:cNvPr id="48"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l" eaLnBrk="1" fontAlgn="base" hangingPunct="1">
                          <a:buClrTx/>
                          <a:buSzTx/>
                        </a:pPr>
                        <a:endParaRPr lang="zh-CN" altLang="en-US" sz="6000" baseline="0">
                          <a:latin typeface="Arial" pitchFamily="34" charset="0"/>
                          <a:ea typeface="华文彩云" pitchFamily="2" charset="-122"/>
                        </a:endParaRPr>
                      </a:p>
                    </p:txBody>
                  </p:sp>
                  <p:sp>
                    <p:nvSpPr>
                      <p:cNvPr id="49"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eaLnBrk="1" fontAlgn="base" hangingPunct="1">
                          <a:buClrTx/>
                          <a:buSzTx/>
                        </a:pPr>
                        <a:endParaRPr lang="zh-CN" altLang="en-US" sz="6000" baseline="0">
                          <a:latin typeface="Arial" pitchFamily="34" charset="0"/>
                          <a:ea typeface="华文彩云" pitchFamily="2" charset="-122"/>
                        </a:endParaRPr>
                      </a:p>
                    </p:txBody>
                  </p:sp>
                </p:grpSp>
              </p:grpSp>
              <p:grpSp>
                <p:nvGrpSpPr>
                  <p:cNvPr id="39" name="Group 563"/>
                  <p:cNvGrpSpPr>
                    <a:grpSpLocks noChangeAspect="1"/>
                  </p:cNvGrpSpPr>
                  <p:nvPr/>
                </p:nvGrpSpPr>
                <p:grpSpPr bwMode="auto">
                  <a:xfrm rot="2700000">
                    <a:off x="-3927" y="-785"/>
                    <a:ext cx="2208" cy="2202"/>
                    <a:chOff x="168" y="696"/>
                    <a:chExt cx="1429" cy="1429"/>
                  </a:xfrm>
                </p:grpSpPr>
                <p:grpSp>
                  <p:nvGrpSpPr>
                    <p:cNvPr id="40" name="Group 564"/>
                    <p:cNvGrpSpPr>
                      <a:grpSpLocks noChangeAspect="1"/>
                    </p:cNvGrpSpPr>
                    <p:nvPr/>
                  </p:nvGrpSpPr>
                  <p:grpSpPr bwMode="auto">
                    <a:xfrm>
                      <a:off x="854" y="696"/>
                      <a:ext cx="56" cy="1429"/>
                      <a:chOff x="845" y="696"/>
                      <a:chExt cx="56" cy="1429"/>
                    </a:xfrm>
                  </p:grpSpPr>
                  <p:sp>
                    <p:nvSpPr>
                      <p:cNvPr id="44"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l" eaLnBrk="1" fontAlgn="base" hangingPunct="1">
                          <a:buClrTx/>
                          <a:buSzTx/>
                        </a:pPr>
                        <a:endParaRPr lang="zh-CN" altLang="en-US" sz="6000" baseline="0">
                          <a:latin typeface="Arial" pitchFamily="34" charset="0"/>
                          <a:ea typeface="华文彩云" pitchFamily="2" charset="-122"/>
                        </a:endParaRPr>
                      </a:p>
                    </p:txBody>
                  </p:sp>
                  <p:sp>
                    <p:nvSpPr>
                      <p:cNvPr id="45"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l" eaLnBrk="1" fontAlgn="base" hangingPunct="1">
                          <a:buClrTx/>
                          <a:buSzTx/>
                        </a:pPr>
                        <a:endParaRPr lang="zh-CN" altLang="en-US" sz="6000" baseline="0">
                          <a:latin typeface="Arial" pitchFamily="34" charset="0"/>
                          <a:ea typeface="华文彩云" pitchFamily="2" charset="-122"/>
                        </a:endParaRPr>
                      </a:p>
                    </p:txBody>
                  </p:sp>
                </p:grpSp>
                <p:grpSp>
                  <p:nvGrpSpPr>
                    <p:cNvPr id="41" name="Group 567"/>
                    <p:cNvGrpSpPr>
                      <a:grpSpLocks noChangeAspect="1"/>
                    </p:cNvGrpSpPr>
                    <p:nvPr/>
                  </p:nvGrpSpPr>
                  <p:grpSpPr bwMode="auto">
                    <a:xfrm rot="5400000">
                      <a:off x="855" y="696"/>
                      <a:ext cx="56" cy="1429"/>
                      <a:chOff x="845" y="696"/>
                      <a:chExt cx="56" cy="1429"/>
                    </a:xfrm>
                  </p:grpSpPr>
                  <p:sp>
                    <p:nvSpPr>
                      <p:cNvPr id="42"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l" eaLnBrk="1" fontAlgn="base" hangingPunct="1">
                          <a:buClrTx/>
                          <a:buSzTx/>
                        </a:pPr>
                        <a:endParaRPr lang="zh-CN" altLang="en-US" sz="6000" baseline="0">
                          <a:latin typeface="Arial" pitchFamily="34" charset="0"/>
                          <a:ea typeface="华文彩云" pitchFamily="2" charset="-122"/>
                        </a:endParaRPr>
                      </a:p>
                    </p:txBody>
                  </p:sp>
                  <p:sp>
                    <p:nvSpPr>
                      <p:cNvPr id="43"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eaLnBrk="1" fontAlgn="base" hangingPunct="1">
                          <a:buClrTx/>
                          <a:buSzTx/>
                        </a:pPr>
                        <a:endParaRPr lang="zh-CN" altLang="en-US" sz="6000" baseline="0">
                          <a:latin typeface="Arial" pitchFamily="34" charset="0"/>
                          <a:ea typeface="华文彩云" pitchFamily="2" charset="-122"/>
                        </a:endParaRPr>
                      </a:p>
                    </p:txBody>
                  </p:sp>
                </p:grpSp>
              </p:grpSp>
            </p:grpSp>
            <p:grpSp>
              <p:nvGrpSpPr>
                <p:cNvPr id="23" name="Group 570"/>
                <p:cNvGrpSpPr>
                  <a:grpSpLocks/>
                </p:cNvGrpSpPr>
                <p:nvPr/>
              </p:nvGrpSpPr>
              <p:grpSpPr bwMode="auto">
                <a:xfrm rot="1320000">
                  <a:off x="-3742" y="-520"/>
                  <a:ext cx="1546" cy="1546"/>
                  <a:chOff x="-3924" y="-788"/>
                  <a:chExt cx="2208" cy="2208"/>
                </a:xfrm>
              </p:grpSpPr>
              <p:grpSp>
                <p:nvGrpSpPr>
                  <p:cNvPr id="24" name="Group 571"/>
                  <p:cNvGrpSpPr>
                    <a:grpSpLocks noChangeAspect="1"/>
                  </p:cNvGrpSpPr>
                  <p:nvPr/>
                </p:nvGrpSpPr>
                <p:grpSpPr bwMode="auto">
                  <a:xfrm>
                    <a:off x="-3924" y="-788"/>
                    <a:ext cx="2208" cy="2202"/>
                    <a:chOff x="168" y="696"/>
                    <a:chExt cx="1429" cy="1429"/>
                  </a:xfrm>
                </p:grpSpPr>
                <p:grpSp>
                  <p:nvGrpSpPr>
                    <p:cNvPr id="32" name="Group 572"/>
                    <p:cNvGrpSpPr>
                      <a:grpSpLocks noChangeAspect="1"/>
                    </p:cNvGrpSpPr>
                    <p:nvPr/>
                  </p:nvGrpSpPr>
                  <p:grpSpPr bwMode="auto">
                    <a:xfrm>
                      <a:off x="854" y="696"/>
                      <a:ext cx="56" cy="1429"/>
                      <a:chOff x="845" y="696"/>
                      <a:chExt cx="56" cy="1429"/>
                    </a:xfrm>
                  </p:grpSpPr>
                  <p:sp>
                    <p:nvSpPr>
                      <p:cNvPr id="36"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base" hangingPunct="1">
                          <a:buClrTx/>
                          <a:buSzTx/>
                        </a:pPr>
                        <a:endParaRPr lang="zh-CN" altLang="en-US" sz="6000" baseline="0">
                          <a:latin typeface="Arial" pitchFamily="34" charset="0"/>
                          <a:ea typeface="华文彩云" pitchFamily="2" charset="-122"/>
                        </a:endParaRPr>
                      </a:p>
                    </p:txBody>
                  </p:sp>
                  <p:sp>
                    <p:nvSpPr>
                      <p:cNvPr id="37"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l" eaLnBrk="1" fontAlgn="base" hangingPunct="1">
                          <a:buClrTx/>
                          <a:buSzTx/>
                        </a:pPr>
                        <a:endParaRPr lang="zh-CN" altLang="en-US" sz="6000" baseline="0">
                          <a:latin typeface="Arial" pitchFamily="34" charset="0"/>
                          <a:ea typeface="华文彩云" pitchFamily="2" charset="-122"/>
                        </a:endParaRPr>
                      </a:p>
                    </p:txBody>
                  </p:sp>
                </p:grpSp>
                <p:grpSp>
                  <p:nvGrpSpPr>
                    <p:cNvPr id="33" name="Group 575"/>
                    <p:cNvGrpSpPr>
                      <a:grpSpLocks noChangeAspect="1"/>
                    </p:cNvGrpSpPr>
                    <p:nvPr/>
                  </p:nvGrpSpPr>
                  <p:grpSpPr bwMode="auto">
                    <a:xfrm rot="5400000">
                      <a:off x="855" y="696"/>
                      <a:ext cx="56" cy="1429"/>
                      <a:chOff x="845" y="696"/>
                      <a:chExt cx="56" cy="1429"/>
                    </a:xfrm>
                  </p:grpSpPr>
                  <p:sp>
                    <p:nvSpPr>
                      <p:cNvPr id="34"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l" eaLnBrk="1" fontAlgn="base" hangingPunct="1">
                          <a:buClrTx/>
                          <a:buSzTx/>
                        </a:pPr>
                        <a:endParaRPr lang="zh-CN" altLang="en-US" sz="6000" baseline="0">
                          <a:latin typeface="Arial" pitchFamily="34" charset="0"/>
                          <a:ea typeface="华文彩云" pitchFamily="2" charset="-122"/>
                        </a:endParaRPr>
                      </a:p>
                    </p:txBody>
                  </p:sp>
                  <p:sp>
                    <p:nvSpPr>
                      <p:cNvPr id="35"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eaLnBrk="1" fontAlgn="base" hangingPunct="1">
                          <a:buClrTx/>
                          <a:buSzTx/>
                        </a:pPr>
                        <a:endParaRPr lang="zh-CN" altLang="en-US" sz="6000" baseline="0">
                          <a:latin typeface="Arial" pitchFamily="34" charset="0"/>
                          <a:ea typeface="华文彩云" pitchFamily="2" charset="-122"/>
                        </a:endParaRPr>
                      </a:p>
                    </p:txBody>
                  </p:sp>
                </p:grpSp>
              </p:grpSp>
              <p:grpSp>
                <p:nvGrpSpPr>
                  <p:cNvPr id="25" name="Group 578"/>
                  <p:cNvGrpSpPr>
                    <a:grpSpLocks noChangeAspect="1"/>
                  </p:cNvGrpSpPr>
                  <p:nvPr/>
                </p:nvGrpSpPr>
                <p:grpSpPr bwMode="auto">
                  <a:xfrm rot="2700000">
                    <a:off x="-3927" y="-785"/>
                    <a:ext cx="2208" cy="2202"/>
                    <a:chOff x="168" y="696"/>
                    <a:chExt cx="1429" cy="1429"/>
                  </a:xfrm>
                </p:grpSpPr>
                <p:grpSp>
                  <p:nvGrpSpPr>
                    <p:cNvPr id="26" name="Group 579"/>
                    <p:cNvGrpSpPr>
                      <a:grpSpLocks noChangeAspect="1"/>
                    </p:cNvGrpSpPr>
                    <p:nvPr/>
                  </p:nvGrpSpPr>
                  <p:grpSpPr bwMode="auto">
                    <a:xfrm>
                      <a:off x="854" y="696"/>
                      <a:ext cx="56" cy="1429"/>
                      <a:chOff x="845" y="696"/>
                      <a:chExt cx="56" cy="1429"/>
                    </a:xfrm>
                  </p:grpSpPr>
                  <p:sp>
                    <p:nvSpPr>
                      <p:cNvPr id="30"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l" eaLnBrk="1" fontAlgn="base" hangingPunct="1">
                          <a:buClrTx/>
                          <a:buSzTx/>
                        </a:pPr>
                        <a:endParaRPr lang="zh-CN" altLang="en-US" sz="6000" baseline="0">
                          <a:latin typeface="Arial" pitchFamily="34" charset="0"/>
                          <a:ea typeface="华文彩云" pitchFamily="2" charset="-122"/>
                        </a:endParaRPr>
                      </a:p>
                    </p:txBody>
                  </p:sp>
                  <p:sp>
                    <p:nvSpPr>
                      <p:cNvPr id="31"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eaLnBrk="1" fontAlgn="base" hangingPunct="1">
                          <a:buClrTx/>
                          <a:buSzTx/>
                        </a:pPr>
                        <a:endParaRPr lang="zh-CN" altLang="en-US" sz="6000" baseline="0">
                          <a:latin typeface="Arial" pitchFamily="34" charset="0"/>
                          <a:ea typeface="华文彩云" pitchFamily="2" charset="-122"/>
                        </a:endParaRPr>
                      </a:p>
                    </p:txBody>
                  </p:sp>
                </p:grpSp>
                <p:grpSp>
                  <p:nvGrpSpPr>
                    <p:cNvPr id="27" name="Group 582"/>
                    <p:cNvGrpSpPr>
                      <a:grpSpLocks noChangeAspect="1"/>
                    </p:cNvGrpSpPr>
                    <p:nvPr/>
                  </p:nvGrpSpPr>
                  <p:grpSpPr bwMode="auto">
                    <a:xfrm rot="5400000">
                      <a:off x="855" y="696"/>
                      <a:ext cx="56" cy="1429"/>
                      <a:chOff x="845" y="696"/>
                      <a:chExt cx="56" cy="1429"/>
                    </a:xfrm>
                  </p:grpSpPr>
                  <p:sp>
                    <p:nvSpPr>
                      <p:cNvPr id="28"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l" eaLnBrk="1" fontAlgn="base" hangingPunct="1">
                          <a:buClrTx/>
                          <a:buSzTx/>
                        </a:pPr>
                        <a:endParaRPr lang="zh-CN" altLang="en-US" sz="6000" baseline="0">
                          <a:latin typeface="Arial" pitchFamily="34" charset="0"/>
                          <a:ea typeface="华文彩云" pitchFamily="2" charset="-122"/>
                        </a:endParaRPr>
                      </a:p>
                    </p:txBody>
                  </p:sp>
                  <p:sp>
                    <p:nvSpPr>
                      <p:cNvPr id="29"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base" hangingPunct="1">
                          <a:buClrTx/>
                          <a:buSzTx/>
                        </a:pPr>
                        <a:endParaRPr lang="zh-CN" altLang="en-US" sz="6000" baseline="0">
                          <a:latin typeface="Arial" pitchFamily="34" charset="0"/>
                          <a:ea typeface="华文彩云" pitchFamily="2" charset="-122"/>
                        </a:endParaRPr>
                      </a:p>
                    </p:txBody>
                  </p:sp>
                </p:grpSp>
              </p:grpSp>
            </p:grpSp>
          </p:grpSp>
        </p:grpSp>
      </p:grpSp>
    </p:spTree>
    <p:extLst>
      <p:ext uri="{BB962C8B-B14F-4D97-AF65-F5344CB8AC3E}">
        <p14:creationId xmlns:p14="http://schemas.microsoft.com/office/powerpoint/2010/main" val="1393976761"/>
      </p:ext>
    </p:extLst>
  </p:cSld>
  <p:clrMapOvr>
    <a:masterClrMapping/>
  </p:clrMapOvr>
  <p:transition spd="slow">
    <p:cover dir="rd"/>
    <p:sndAc>
      <p:stSnd loop="1">
        <p:snd r:embed="rId3" name="欧美大气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4"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42" presetClass="entr" presetSubtype="0" fill="hold" nodeType="withEffect">
                                  <p:stCondLst>
                                    <p:cond delay="8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8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childTnLst>
                          </p:cTn>
                        </p:par>
                        <p:par>
                          <p:cTn id="22" fill="hold">
                            <p:stCondLst>
                              <p:cond delay="2800"/>
                            </p:stCondLst>
                            <p:childTnLst>
                              <p:par>
                                <p:cTn id="23" presetID="42" presetClass="entr" presetSubtype="0" fill="hold" nodeType="after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1000"/>
                                        <p:tgtEl>
                                          <p:spTgt spid="3074"/>
                                        </p:tgtEl>
                                      </p:cBhvr>
                                    </p:animEffect>
                                    <p:anim calcmode="lin" valueType="num">
                                      <p:cBhvr>
                                        <p:cTn id="26" dur="1000" fill="hold"/>
                                        <p:tgtEl>
                                          <p:spTgt spid="3074"/>
                                        </p:tgtEl>
                                        <p:attrNameLst>
                                          <p:attrName>ppt_x</p:attrName>
                                        </p:attrNameLst>
                                      </p:cBhvr>
                                      <p:tavLst>
                                        <p:tav tm="0">
                                          <p:val>
                                            <p:strVal val="#ppt_x"/>
                                          </p:val>
                                        </p:tav>
                                        <p:tav tm="100000">
                                          <p:val>
                                            <p:strVal val="#ppt_x"/>
                                          </p:val>
                                        </p:tav>
                                      </p:tavLst>
                                    </p:anim>
                                    <p:anim calcmode="lin" valueType="num">
                                      <p:cBhvr>
                                        <p:cTn id="27" dur="1000" fill="hold"/>
                                        <p:tgtEl>
                                          <p:spTgt spid="3074"/>
                                        </p:tgtEl>
                                        <p:attrNameLst>
                                          <p:attrName>ppt_y</p:attrName>
                                        </p:attrNameLst>
                                      </p:cBhvr>
                                      <p:tavLst>
                                        <p:tav tm="0">
                                          <p:val>
                                            <p:strVal val="#ppt_y+.1"/>
                                          </p:val>
                                        </p:tav>
                                        <p:tav tm="100000">
                                          <p:val>
                                            <p:strVal val="#ppt_y"/>
                                          </p:val>
                                        </p:tav>
                                      </p:tavLst>
                                    </p:anim>
                                  </p:childTnLst>
                                </p:cTn>
                              </p:par>
                            </p:childTnLst>
                          </p:cTn>
                        </p:par>
                        <p:par>
                          <p:cTn id="28" fill="hold">
                            <p:stCondLst>
                              <p:cond delay="3800"/>
                            </p:stCondLst>
                            <p:childTnLst>
                              <p:par>
                                <p:cTn id="29" presetID="2" presetClass="entr" presetSubtype="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ppt_x</p:attrName>
                                        </p:attrNameLst>
                                      </p:cBhvr>
                                      <p:tavLst>
                                        <p:tav tm="0">
                                          <p:val>
                                            <p:strVal val="1+#ppt_w/2"/>
                                          </p:val>
                                        </p:tav>
                                        <p:tav tm="100000">
                                          <p:val>
                                            <p:strVal val="#ppt_x"/>
                                          </p:val>
                                        </p:tav>
                                      </p:tavLst>
                                    </p:anim>
                                    <p:anim calcmode="lin" valueType="num">
                                      <p:cBhvr>
                                        <p:cTn id="32" dur="1000" fill="hold"/>
                                        <p:tgtEl>
                                          <p:spTgt spid="13"/>
                                        </p:tgtEl>
                                        <p:attrNameLst>
                                          <p:attrName>ppt_y</p:attrName>
                                        </p:attrNameLst>
                                      </p:cBhvr>
                                      <p:tavLst>
                                        <p:tav tm="0">
                                          <p:val>
                                            <p:strVal val="1+#ppt_h/2"/>
                                          </p:val>
                                        </p:tav>
                                        <p:tav tm="100000">
                                          <p:val>
                                            <p:strVal val="#ppt_y"/>
                                          </p:val>
                                        </p:tav>
                                      </p:tavLst>
                                    </p:anim>
                                  </p:childTnLst>
                                </p:cTn>
                              </p:par>
                            </p:childTnLst>
                          </p:cTn>
                        </p:par>
                        <p:par>
                          <p:cTn id="33" fill="hold">
                            <p:stCondLst>
                              <p:cond delay="4800"/>
                            </p:stCondLst>
                            <p:childTnLst>
                              <p:par>
                                <p:cTn id="34" presetID="16" presetClass="entr" presetSubtype="21"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par>
                          <p:cTn id="37" fill="hold">
                            <p:stCondLst>
                              <p:cond delay="5300"/>
                            </p:stCondLst>
                            <p:childTnLst>
                              <p:par>
                                <p:cTn id="38" presetID="42"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par>
                          <p:cTn id="43" fill="hold">
                            <p:stCondLst>
                              <p:cond delay="6300"/>
                            </p:stCondLst>
                            <p:childTnLst>
                              <p:par>
                                <p:cTn id="44" presetID="1"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6300"/>
                            </p:stCondLst>
                            <p:childTnLst>
                              <p:par>
                                <p:cTn id="47" presetID="6" presetClass="emph" presetSubtype="0" fill="hold" nodeType="afterEffect">
                                  <p:stCondLst>
                                    <p:cond delay="0"/>
                                  </p:stCondLst>
                                  <p:childTnLst>
                                    <p:animScale>
                                      <p:cBhvr>
                                        <p:cTn id="48" dur="2000" fill="hold"/>
                                        <p:tgtEl>
                                          <p:spTgt spid="11"/>
                                        </p:tgtEl>
                                      </p:cBhvr>
                                      <p:by x="400000" y="400000"/>
                                    </p:animScale>
                                  </p:childTnLst>
                                </p:cTn>
                              </p:par>
                              <p:par>
                                <p:cTn id="49" presetID="6" presetClass="emph" presetSubtype="0" autoRev="1" fill="hold" nodeType="withEffect">
                                  <p:stCondLst>
                                    <p:cond delay="0"/>
                                  </p:stCondLst>
                                  <p:childTnLst>
                                    <p:animScale>
                                      <p:cBhvr>
                                        <p:cTn id="50" dur="3000" fill="hold"/>
                                        <p:tgtEl>
                                          <p:spTgt spid="11"/>
                                        </p:tgtEl>
                                      </p:cBhvr>
                                      <p:by x="400000" y="400000"/>
                                    </p:animScale>
                                  </p:childTnLst>
                                </p:cTn>
                              </p:par>
                              <p:par>
                                <p:cTn id="51" presetID="10" presetClass="exit" presetSubtype="0" fill="hold" nodeType="withEffect">
                                  <p:stCondLst>
                                    <p:cond delay="0"/>
                                  </p:stCondLst>
                                  <p:childTnLst>
                                    <p:animEffect transition="out" filter="fade">
                                      <p:cBhvr>
                                        <p:cTn id="52" dur="4600"/>
                                        <p:tgtEl>
                                          <p:spTgt spid="11"/>
                                        </p:tgtEl>
                                      </p:cBhvr>
                                    </p:animEffect>
                                    <p:set>
                                      <p:cBhvr>
                                        <p:cTn id="53" dur="1" fill="hold">
                                          <p:stCondLst>
                                            <p:cond delay="4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15"/>
          <p:cNvSpPr>
            <a:spLocks/>
          </p:cNvSpPr>
          <p:nvPr/>
        </p:nvSpPr>
        <p:spPr bwMode="auto">
          <a:xfrm>
            <a:off x="1459604" y="1898728"/>
            <a:ext cx="3149885" cy="704661"/>
          </a:xfrm>
          <a:custGeom>
            <a:avLst/>
            <a:gdLst>
              <a:gd name="T0" fmla="*/ 0 w 2053"/>
              <a:gd name="T1" fmla="*/ 0 h 531"/>
              <a:gd name="T2" fmla="*/ 0 w 2053"/>
              <a:gd name="T3" fmla="*/ 531 h 531"/>
              <a:gd name="T4" fmla="*/ 1893 w 2053"/>
              <a:gd name="T5" fmla="*/ 531 h 531"/>
              <a:gd name="T6" fmla="*/ 2053 w 2053"/>
              <a:gd name="T7" fmla="*/ 273 h 531"/>
              <a:gd name="T8" fmla="*/ 1893 w 2053"/>
              <a:gd name="T9" fmla="*/ 0 h 531"/>
            </a:gdLst>
            <a:ahLst/>
            <a:cxnLst>
              <a:cxn ang="0">
                <a:pos x="T0" y="T1"/>
              </a:cxn>
              <a:cxn ang="0">
                <a:pos x="T2" y="T3"/>
              </a:cxn>
              <a:cxn ang="0">
                <a:pos x="T4" y="T5"/>
              </a:cxn>
              <a:cxn ang="0">
                <a:pos x="T6" y="T7"/>
              </a:cxn>
              <a:cxn ang="0">
                <a:pos x="T8" y="T9"/>
              </a:cxn>
            </a:cxnLst>
            <a:rect l="0" t="0" r="r" b="b"/>
            <a:pathLst>
              <a:path w="2053" h="531">
                <a:moveTo>
                  <a:pt x="0" y="0"/>
                </a:moveTo>
                <a:lnTo>
                  <a:pt x="0" y="531"/>
                </a:lnTo>
                <a:lnTo>
                  <a:pt x="1893" y="531"/>
                </a:lnTo>
                <a:lnTo>
                  <a:pt x="2053" y="273"/>
                </a:lnTo>
                <a:lnTo>
                  <a:pt x="18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78575" tIns="39287" rIns="78575" bIns="39287" numCol="1" anchor="t" anchorCtr="0" compatLnSpc="1">
            <a:prstTxWarp prst="textNoShape">
              <a:avLst/>
            </a:prstTxWarp>
          </a:bodyPr>
          <a:lstStyle/>
          <a:p>
            <a:endParaRPr lang="id-ID">
              <a:latin typeface="+mn-ea"/>
            </a:endParaRPr>
          </a:p>
        </p:txBody>
      </p:sp>
      <p:sp>
        <p:nvSpPr>
          <p:cNvPr id="56" name="Freeform 17"/>
          <p:cNvSpPr>
            <a:spLocks/>
          </p:cNvSpPr>
          <p:nvPr/>
        </p:nvSpPr>
        <p:spPr bwMode="auto">
          <a:xfrm>
            <a:off x="1459604" y="2645855"/>
            <a:ext cx="3149885" cy="639636"/>
          </a:xfrm>
          <a:custGeom>
            <a:avLst/>
            <a:gdLst>
              <a:gd name="T0" fmla="*/ 0 w 2053"/>
              <a:gd name="T1" fmla="*/ 482 h 482"/>
              <a:gd name="T2" fmla="*/ 0 w 2053"/>
              <a:gd name="T3" fmla="*/ 0 h 482"/>
              <a:gd name="T4" fmla="*/ 1893 w 2053"/>
              <a:gd name="T5" fmla="*/ 0 h 482"/>
              <a:gd name="T6" fmla="*/ 2053 w 2053"/>
              <a:gd name="T7" fmla="*/ 241 h 482"/>
              <a:gd name="T8" fmla="*/ 1893 w 2053"/>
              <a:gd name="T9" fmla="*/ 482 h 482"/>
            </a:gdLst>
            <a:ahLst/>
            <a:cxnLst>
              <a:cxn ang="0">
                <a:pos x="T0" y="T1"/>
              </a:cxn>
              <a:cxn ang="0">
                <a:pos x="T2" y="T3"/>
              </a:cxn>
              <a:cxn ang="0">
                <a:pos x="T4" y="T5"/>
              </a:cxn>
              <a:cxn ang="0">
                <a:pos x="T6" y="T7"/>
              </a:cxn>
              <a:cxn ang="0">
                <a:pos x="T8" y="T9"/>
              </a:cxn>
            </a:cxnLst>
            <a:rect l="0" t="0" r="r" b="b"/>
            <a:pathLst>
              <a:path w="2053" h="482">
                <a:moveTo>
                  <a:pt x="0" y="482"/>
                </a:moveTo>
                <a:lnTo>
                  <a:pt x="0" y="0"/>
                </a:lnTo>
                <a:lnTo>
                  <a:pt x="1893" y="0"/>
                </a:lnTo>
                <a:lnTo>
                  <a:pt x="2053" y="241"/>
                </a:lnTo>
                <a:lnTo>
                  <a:pt x="1893" y="4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78575" tIns="39287" rIns="78575" bIns="39287" numCol="1" anchor="t" anchorCtr="0" compatLnSpc="1">
            <a:prstTxWarp prst="textNoShape">
              <a:avLst/>
            </a:prstTxWarp>
          </a:bodyPr>
          <a:lstStyle/>
          <a:p>
            <a:endParaRPr lang="id-ID">
              <a:latin typeface="+mn-ea"/>
            </a:endParaRPr>
          </a:p>
        </p:txBody>
      </p:sp>
      <p:sp>
        <p:nvSpPr>
          <p:cNvPr id="57" name="Freeform 9"/>
          <p:cNvSpPr>
            <a:spLocks/>
          </p:cNvSpPr>
          <p:nvPr/>
        </p:nvSpPr>
        <p:spPr bwMode="auto">
          <a:xfrm>
            <a:off x="660908" y="1300605"/>
            <a:ext cx="664345" cy="789592"/>
          </a:xfrm>
          <a:custGeom>
            <a:avLst/>
            <a:gdLst>
              <a:gd name="T0" fmla="*/ 0 w 433"/>
              <a:gd name="T1" fmla="*/ 595 h 595"/>
              <a:gd name="T2" fmla="*/ 433 w 433"/>
              <a:gd name="T3" fmla="*/ 450 h 595"/>
              <a:gd name="T4" fmla="*/ 433 w 433"/>
              <a:gd name="T5" fmla="*/ 0 h 595"/>
              <a:gd name="T6" fmla="*/ 0 w 433"/>
              <a:gd name="T7" fmla="*/ 321 h 595"/>
              <a:gd name="T8" fmla="*/ 0 w 433"/>
              <a:gd name="T9" fmla="*/ 595 h 595"/>
            </a:gdLst>
            <a:ahLst/>
            <a:cxnLst>
              <a:cxn ang="0">
                <a:pos x="T0" y="T1"/>
              </a:cxn>
              <a:cxn ang="0">
                <a:pos x="T2" y="T3"/>
              </a:cxn>
              <a:cxn ang="0">
                <a:pos x="T4" y="T5"/>
              </a:cxn>
              <a:cxn ang="0">
                <a:pos x="T6" y="T7"/>
              </a:cxn>
              <a:cxn ang="0">
                <a:pos x="T8" y="T9"/>
              </a:cxn>
            </a:cxnLst>
            <a:rect l="0" t="0" r="r" b="b"/>
            <a:pathLst>
              <a:path w="433" h="595">
                <a:moveTo>
                  <a:pt x="0" y="595"/>
                </a:moveTo>
                <a:lnTo>
                  <a:pt x="433" y="450"/>
                </a:lnTo>
                <a:lnTo>
                  <a:pt x="433" y="0"/>
                </a:lnTo>
                <a:lnTo>
                  <a:pt x="0" y="321"/>
                </a:lnTo>
                <a:lnTo>
                  <a:pt x="0" y="595"/>
                </a:lnTo>
                <a:close/>
              </a:path>
            </a:pathLst>
          </a:custGeom>
          <a:solidFill>
            <a:schemeClr val="accent1"/>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58" name="Freeform 10"/>
          <p:cNvSpPr>
            <a:spLocks/>
          </p:cNvSpPr>
          <p:nvPr/>
        </p:nvSpPr>
        <p:spPr bwMode="auto">
          <a:xfrm>
            <a:off x="660908" y="2126402"/>
            <a:ext cx="664345" cy="704661"/>
          </a:xfrm>
          <a:custGeom>
            <a:avLst/>
            <a:gdLst>
              <a:gd name="T0" fmla="*/ 0 w 433"/>
              <a:gd name="T1" fmla="*/ 418 h 531"/>
              <a:gd name="T2" fmla="*/ 433 w 433"/>
              <a:gd name="T3" fmla="*/ 531 h 531"/>
              <a:gd name="T4" fmla="*/ 433 w 433"/>
              <a:gd name="T5" fmla="*/ 0 h 531"/>
              <a:gd name="T6" fmla="*/ 0 w 433"/>
              <a:gd name="T7" fmla="*/ 145 h 531"/>
              <a:gd name="T8" fmla="*/ 0 w 433"/>
              <a:gd name="T9" fmla="*/ 418 h 531"/>
            </a:gdLst>
            <a:ahLst/>
            <a:cxnLst>
              <a:cxn ang="0">
                <a:pos x="T0" y="T1"/>
              </a:cxn>
              <a:cxn ang="0">
                <a:pos x="T2" y="T3"/>
              </a:cxn>
              <a:cxn ang="0">
                <a:pos x="T4" y="T5"/>
              </a:cxn>
              <a:cxn ang="0">
                <a:pos x="T6" y="T7"/>
              </a:cxn>
              <a:cxn ang="0">
                <a:pos x="T8" y="T9"/>
              </a:cxn>
            </a:cxnLst>
            <a:rect l="0" t="0" r="r" b="b"/>
            <a:pathLst>
              <a:path w="433" h="531">
                <a:moveTo>
                  <a:pt x="0" y="418"/>
                </a:moveTo>
                <a:lnTo>
                  <a:pt x="433" y="531"/>
                </a:lnTo>
                <a:lnTo>
                  <a:pt x="433" y="0"/>
                </a:lnTo>
                <a:lnTo>
                  <a:pt x="0" y="145"/>
                </a:lnTo>
                <a:lnTo>
                  <a:pt x="0" y="418"/>
                </a:lnTo>
                <a:close/>
              </a:path>
            </a:pathLst>
          </a:custGeom>
          <a:solidFill>
            <a:schemeClr val="accent2"/>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59" name="Freeform 11"/>
          <p:cNvSpPr>
            <a:spLocks/>
          </p:cNvSpPr>
          <p:nvPr/>
        </p:nvSpPr>
        <p:spPr bwMode="auto">
          <a:xfrm>
            <a:off x="660908" y="2909733"/>
            <a:ext cx="664345" cy="789592"/>
          </a:xfrm>
          <a:custGeom>
            <a:avLst/>
            <a:gdLst>
              <a:gd name="T0" fmla="*/ 0 w 433"/>
              <a:gd name="T1" fmla="*/ 274 h 595"/>
              <a:gd name="T2" fmla="*/ 433 w 433"/>
              <a:gd name="T3" fmla="*/ 595 h 595"/>
              <a:gd name="T4" fmla="*/ 433 w 433"/>
              <a:gd name="T5" fmla="*/ 113 h 595"/>
              <a:gd name="T6" fmla="*/ 0 w 433"/>
              <a:gd name="T7" fmla="*/ 0 h 595"/>
              <a:gd name="T8" fmla="*/ 0 w 433"/>
              <a:gd name="T9" fmla="*/ 274 h 595"/>
            </a:gdLst>
            <a:ahLst/>
            <a:cxnLst>
              <a:cxn ang="0">
                <a:pos x="T0" y="T1"/>
              </a:cxn>
              <a:cxn ang="0">
                <a:pos x="T2" y="T3"/>
              </a:cxn>
              <a:cxn ang="0">
                <a:pos x="T4" y="T5"/>
              </a:cxn>
              <a:cxn ang="0">
                <a:pos x="T6" y="T7"/>
              </a:cxn>
              <a:cxn ang="0">
                <a:pos x="T8" y="T9"/>
              </a:cxn>
            </a:cxnLst>
            <a:rect l="0" t="0" r="r" b="b"/>
            <a:pathLst>
              <a:path w="433" h="595">
                <a:moveTo>
                  <a:pt x="0" y="274"/>
                </a:moveTo>
                <a:lnTo>
                  <a:pt x="433" y="595"/>
                </a:lnTo>
                <a:lnTo>
                  <a:pt x="433" y="113"/>
                </a:lnTo>
                <a:lnTo>
                  <a:pt x="0" y="0"/>
                </a:lnTo>
                <a:lnTo>
                  <a:pt x="0" y="274"/>
                </a:lnTo>
                <a:close/>
              </a:path>
            </a:pathLst>
          </a:custGeom>
          <a:solidFill>
            <a:schemeClr val="accent3"/>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60" name="Freeform 12"/>
          <p:cNvSpPr>
            <a:spLocks/>
          </p:cNvSpPr>
          <p:nvPr/>
        </p:nvSpPr>
        <p:spPr bwMode="auto">
          <a:xfrm>
            <a:off x="660908" y="3501973"/>
            <a:ext cx="664345" cy="1001918"/>
          </a:xfrm>
          <a:custGeom>
            <a:avLst/>
            <a:gdLst>
              <a:gd name="T0" fmla="*/ 0 w 433"/>
              <a:gd name="T1" fmla="*/ 273 h 755"/>
              <a:gd name="T2" fmla="*/ 433 w 433"/>
              <a:gd name="T3" fmla="*/ 755 h 755"/>
              <a:gd name="T4" fmla="*/ 433 w 433"/>
              <a:gd name="T5" fmla="*/ 321 h 755"/>
              <a:gd name="T6" fmla="*/ 0 w 433"/>
              <a:gd name="T7" fmla="*/ 0 h 755"/>
              <a:gd name="T8" fmla="*/ 0 w 433"/>
              <a:gd name="T9" fmla="*/ 273 h 755"/>
            </a:gdLst>
            <a:ahLst/>
            <a:cxnLst>
              <a:cxn ang="0">
                <a:pos x="T0" y="T1"/>
              </a:cxn>
              <a:cxn ang="0">
                <a:pos x="T2" y="T3"/>
              </a:cxn>
              <a:cxn ang="0">
                <a:pos x="T4" y="T5"/>
              </a:cxn>
              <a:cxn ang="0">
                <a:pos x="T6" y="T7"/>
              </a:cxn>
              <a:cxn ang="0">
                <a:pos x="T8" y="T9"/>
              </a:cxn>
            </a:cxnLst>
            <a:rect l="0" t="0" r="r" b="b"/>
            <a:pathLst>
              <a:path w="433" h="755">
                <a:moveTo>
                  <a:pt x="0" y="273"/>
                </a:moveTo>
                <a:lnTo>
                  <a:pt x="433" y="755"/>
                </a:lnTo>
                <a:lnTo>
                  <a:pt x="433" y="321"/>
                </a:lnTo>
                <a:lnTo>
                  <a:pt x="0" y="0"/>
                </a:lnTo>
                <a:lnTo>
                  <a:pt x="0" y="273"/>
                </a:lnTo>
                <a:close/>
              </a:path>
            </a:pathLst>
          </a:custGeom>
          <a:solidFill>
            <a:srgbClr val="C00000"/>
          </a:solidFill>
          <a:ln>
            <a:noFill/>
          </a:ln>
        </p:spPr>
        <p:txBody>
          <a:bodyPr vert="horz" wrap="square" lIns="78575" tIns="39287" rIns="78575" bIns="39287" numCol="1" anchor="t" anchorCtr="0" compatLnSpc="1">
            <a:prstTxWarp prst="textNoShape">
              <a:avLst/>
            </a:prstTxWarp>
          </a:bodyPr>
          <a:lstStyle/>
          <a:p>
            <a:pPr defTabSz="729417"/>
            <a:endParaRPr lang="id-ID" sz="1400" kern="0" dirty="0">
              <a:solidFill>
                <a:sysClr val="windowText" lastClr="000000"/>
              </a:solidFill>
              <a:latin typeface="微软雅黑" pitchFamily="34" charset="-122"/>
            </a:endParaRPr>
          </a:p>
        </p:txBody>
      </p:sp>
      <p:sp>
        <p:nvSpPr>
          <p:cNvPr id="61" name="Freeform 19"/>
          <p:cNvSpPr>
            <a:spLocks/>
          </p:cNvSpPr>
          <p:nvPr/>
        </p:nvSpPr>
        <p:spPr bwMode="auto">
          <a:xfrm>
            <a:off x="1459604" y="3327958"/>
            <a:ext cx="3149885" cy="575938"/>
          </a:xfrm>
          <a:custGeom>
            <a:avLst/>
            <a:gdLst>
              <a:gd name="T0" fmla="*/ 0 w 2053"/>
              <a:gd name="T1" fmla="*/ 0 h 434"/>
              <a:gd name="T2" fmla="*/ 0 w 2053"/>
              <a:gd name="T3" fmla="*/ 434 h 434"/>
              <a:gd name="T4" fmla="*/ 1893 w 2053"/>
              <a:gd name="T5" fmla="*/ 434 h 434"/>
              <a:gd name="T6" fmla="*/ 2053 w 2053"/>
              <a:gd name="T7" fmla="*/ 225 h 434"/>
              <a:gd name="T8" fmla="*/ 1893 w 2053"/>
              <a:gd name="T9" fmla="*/ 0 h 434"/>
            </a:gdLst>
            <a:ahLst/>
            <a:cxnLst>
              <a:cxn ang="0">
                <a:pos x="T0" y="T1"/>
              </a:cxn>
              <a:cxn ang="0">
                <a:pos x="T2" y="T3"/>
              </a:cxn>
              <a:cxn ang="0">
                <a:pos x="T4" y="T5"/>
              </a:cxn>
              <a:cxn ang="0">
                <a:pos x="T6" y="T7"/>
              </a:cxn>
              <a:cxn ang="0">
                <a:pos x="T8" y="T9"/>
              </a:cxn>
            </a:cxnLst>
            <a:rect l="0" t="0" r="r" b="b"/>
            <a:pathLst>
              <a:path w="2053" h="434">
                <a:moveTo>
                  <a:pt x="0" y="0"/>
                </a:moveTo>
                <a:lnTo>
                  <a:pt x="0" y="434"/>
                </a:lnTo>
                <a:lnTo>
                  <a:pt x="1893" y="434"/>
                </a:lnTo>
                <a:lnTo>
                  <a:pt x="2053" y="225"/>
                </a:lnTo>
                <a:lnTo>
                  <a:pt x="18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78575" tIns="39287" rIns="78575" bIns="39287" numCol="1" anchor="t" anchorCtr="0" compatLnSpc="1">
            <a:prstTxWarp prst="textNoShape">
              <a:avLst/>
            </a:prstTxWarp>
          </a:bodyPr>
          <a:lstStyle/>
          <a:p>
            <a:endParaRPr lang="id-ID">
              <a:latin typeface="+mn-ea"/>
            </a:endParaRPr>
          </a:p>
        </p:txBody>
      </p:sp>
      <p:grpSp>
        <p:nvGrpSpPr>
          <p:cNvPr id="7" name="组合 6"/>
          <p:cNvGrpSpPr/>
          <p:nvPr/>
        </p:nvGrpSpPr>
        <p:grpSpPr>
          <a:xfrm>
            <a:off x="1356678" y="1300605"/>
            <a:ext cx="2567802" cy="597171"/>
            <a:chOff x="1356678" y="1300605"/>
            <a:chExt cx="2567802" cy="597171"/>
          </a:xfrm>
        </p:grpSpPr>
        <p:sp>
          <p:nvSpPr>
            <p:cNvPr id="66" name="Freeform 13"/>
            <p:cNvSpPr>
              <a:spLocks/>
            </p:cNvSpPr>
            <p:nvPr/>
          </p:nvSpPr>
          <p:spPr bwMode="auto">
            <a:xfrm>
              <a:off x="1356678" y="1300605"/>
              <a:ext cx="2567802" cy="597171"/>
            </a:xfrm>
            <a:custGeom>
              <a:avLst/>
              <a:gdLst>
                <a:gd name="T0" fmla="*/ 0 w 2053"/>
                <a:gd name="T1" fmla="*/ 450 h 450"/>
                <a:gd name="T2" fmla="*/ 0 w 2053"/>
                <a:gd name="T3" fmla="*/ 0 h 450"/>
                <a:gd name="T4" fmla="*/ 1893 w 2053"/>
                <a:gd name="T5" fmla="*/ 0 h 450"/>
                <a:gd name="T6" fmla="*/ 2053 w 2053"/>
                <a:gd name="T7" fmla="*/ 225 h 450"/>
                <a:gd name="T8" fmla="*/ 1893 w 2053"/>
                <a:gd name="T9" fmla="*/ 450 h 450"/>
                <a:gd name="T10" fmla="*/ 0 w 2053"/>
                <a:gd name="T11" fmla="*/ 450 h 450"/>
              </a:gdLst>
              <a:ahLst/>
              <a:cxnLst>
                <a:cxn ang="0">
                  <a:pos x="T0" y="T1"/>
                </a:cxn>
                <a:cxn ang="0">
                  <a:pos x="T2" y="T3"/>
                </a:cxn>
                <a:cxn ang="0">
                  <a:pos x="T4" y="T5"/>
                </a:cxn>
                <a:cxn ang="0">
                  <a:pos x="T6" y="T7"/>
                </a:cxn>
                <a:cxn ang="0">
                  <a:pos x="T8" y="T9"/>
                </a:cxn>
                <a:cxn ang="0">
                  <a:pos x="T10" y="T11"/>
                </a:cxn>
              </a:cxnLst>
              <a:rect l="0" t="0" r="r" b="b"/>
              <a:pathLst>
                <a:path w="2053" h="450">
                  <a:moveTo>
                    <a:pt x="0" y="450"/>
                  </a:moveTo>
                  <a:lnTo>
                    <a:pt x="0" y="0"/>
                  </a:lnTo>
                  <a:lnTo>
                    <a:pt x="1893" y="0"/>
                  </a:lnTo>
                  <a:lnTo>
                    <a:pt x="2053" y="225"/>
                  </a:lnTo>
                  <a:lnTo>
                    <a:pt x="1893" y="450"/>
                  </a:lnTo>
                  <a:lnTo>
                    <a:pt x="0" y="450"/>
                  </a:lnTo>
                  <a:close/>
                </a:path>
              </a:pathLst>
            </a:custGeom>
            <a:solidFill>
              <a:schemeClr val="accent1">
                <a:alpha val="91000"/>
              </a:schemeClr>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67" name="Rectangle 63"/>
            <p:cNvSpPr/>
            <p:nvPr/>
          </p:nvSpPr>
          <p:spPr>
            <a:xfrm>
              <a:off x="1442922" y="1347614"/>
              <a:ext cx="1120486" cy="464062"/>
            </a:xfrm>
            <a:prstGeom prst="rect">
              <a:avLst/>
            </a:prstGeom>
          </p:spPr>
          <p:txBody>
            <a:bodyPr wrap="none" lIns="78575" tIns="39287" rIns="78575" bIns="39287">
              <a:spAutoFit/>
            </a:bodyPr>
            <a:lstStyle/>
            <a:p>
              <a:pPr defTabSz="729417">
                <a:defRPr/>
              </a:pPr>
              <a:r>
                <a:rPr lang="zh-CN" altLang="en-US" sz="2500" b="1" kern="0"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进一步</a:t>
              </a:r>
              <a:endParaRPr lang="id-ID" altLang="zh-CN" sz="25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sp>
        <p:nvSpPr>
          <p:cNvPr id="68" name="Rectangle 64"/>
          <p:cNvSpPr/>
          <p:nvPr/>
        </p:nvSpPr>
        <p:spPr>
          <a:xfrm>
            <a:off x="4716016" y="1396485"/>
            <a:ext cx="3823343" cy="325563"/>
          </a:xfrm>
          <a:prstGeom prst="rect">
            <a:avLst/>
          </a:prstGeom>
        </p:spPr>
        <p:txBody>
          <a:bodyPr wrap="square" lIns="78575" tIns="39287" rIns="78575" bIns="39287">
            <a:spAutoFit/>
          </a:bodyPr>
          <a:lstStyle/>
          <a:p>
            <a:pPr algn="just" defTabSz="729417">
              <a:defRPr/>
            </a:pPr>
            <a:r>
              <a:rPr lang="zh-CN" altLang="en-US" sz="1600" b="1" dirty="0" smtClean="0">
                <a:latin typeface="微软雅黑" pitchFamily="34" charset="-122"/>
                <a:ea typeface="微软雅黑" pitchFamily="34" charset="-122"/>
              </a:rPr>
              <a:t>坚定</a:t>
            </a:r>
            <a:r>
              <a:rPr lang="zh-CN" altLang="en-US" sz="1600" b="1" dirty="0">
                <a:latin typeface="微软雅黑" pitchFamily="34" charset="-122"/>
                <a:ea typeface="微软雅黑" pitchFamily="34" charset="-122"/>
              </a:rPr>
              <a:t>理想信念，提高党性觉悟</a:t>
            </a:r>
            <a:endParaRPr lang="zh-CN" altLang="en-US" sz="1600" b="1" kern="0" dirty="0">
              <a:solidFill>
                <a:schemeClr val="tx1">
                  <a:lumMod val="65000"/>
                  <a:lumOff val="35000"/>
                </a:schemeClr>
              </a:solidFill>
              <a:latin typeface="微软雅黑" pitchFamily="34" charset="-122"/>
              <a:ea typeface="微软雅黑" pitchFamily="34" charset="-122"/>
            </a:endParaRPr>
          </a:p>
        </p:txBody>
      </p:sp>
      <p:grpSp>
        <p:nvGrpSpPr>
          <p:cNvPr id="8" name="组合 7"/>
          <p:cNvGrpSpPr/>
          <p:nvPr/>
        </p:nvGrpSpPr>
        <p:grpSpPr>
          <a:xfrm>
            <a:off x="1356678" y="2126402"/>
            <a:ext cx="2567802" cy="704661"/>
            <a:chOff x="1356678" y="2126402"/>
            <a:chExt cx="2567802" cy="704661"/>
          </a:xfrm>
        </p:grpSpPr>
        <p:sp>
          <p:nvSpPr>
            <p:cNvPr id="69" name="Freeform 14"/>
            <p:cNvSpPr>
              <a:spLocks/>
            </p:cNvSpPr>
            <p:nvPr/>
          </p:nvSpPr>
          <p:spPr bwMode="auto">
            <a:xfrm>
              <a:off x="1356678" y="2126402"/>
              <a:ext cx="2567802" cy="704661"/>
            </a:xfrm>
            <a:custGeom>
              <a:avLst/>
              <a:gdLst>
                <a:gd name="T0" fmla="*/ 0 w 2053"/>
                <a:gd name="T1" fmla="*/ 0 h 531"/>
                <a:gd name="T2" fmla="*/ 0 w 2053"/>
                <a:gd name="T3" fmla="*/ 531 h 531"/>
                <a:gd name="T4" fmla="*/ 1893 w 2053"/>
                <a:gd name="T5" fmla="*/ 531 h 531"/>
                <a:gd name="T6" fmla="*/ 2053 w 2053"/>
                <a:gd name="T7" fmla="*/ 273 h 531"/>
                <a:gd name="T8" fmla="*/ 1893 w 2053"/>
                <a:gd name="T9" fmla="*/ 0 h 531"/>
                <a:gd name="T10" fmla="*/ 0 w 2053"/>
                <a:gd name="T11" fmla="*/ 0 h 531"/>
              </a:gdLst>
              <a:ahLst/>
              <a:cxnLst>
                <a:cxn ang="0">
                  <a:pos x="T0" y="T1"/>
                </a:cxn>
                <a:cxn ang="0">
                  <a:pos x="T2" y="T3"/>
                </a:cxn>
                <a:cxn ang="0">
                  <a:pos x="T4" y="T5"/>
                </a:cxn>
                <a:cxn ang="0">
                  <a:pos x="T6" y="T7"/>
                </a:cxn>
                <a:cxn ang="0">
                  <a:pos x="T8" y="T9"/>
                </a:cxn>
                <a:cxn ang="0">
                  <a:pos x="T10" y="T11"/>
                </a:cxn>
              </a:cxnLst>
              <a:rect l="0" t="0" r="r" b="b"/>
              <a:pathLst>
                <a:path w="2053" h="531">
                  <a:moveTo>
                    <a:pt x="0" y="0"/>
                  </a:moveTo>
                  <a:lnTo>
                    <a:pt x="0" y="531"/>
                  </a:lnTo>
                  <a:lnTo>
                    <a:pt x="1893" y="531"/>
                  </a:lnTo>
                  <a:lnTo>
                    <a:pt x="2053" y="273"/>
                  </a:lnTo>
                  <a:lnTo>
                    <a:pt x="1893" y="0"/>
                  </a:lnTo>
                  <a:lnTo>
                    <a:pt x="0" y="0"/>
                  </a:lnTo>
                  <a:close/>
                </a:path>
              </a:pathLst>
            </a:custGeom>
            <a:solidFill>
              <a:schemeClr val="accent2">
                <a:alpha val="93000"/>
              </a:schemeClr>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70" name="Rectangle 67"/>
            <p:cNvSpPr/>
            <p:nvPr/>
          </p:nvSpPr>
          <p:spPr>
            <a:xfrm>
              <a:off x="1442922" y="2223816"/>
              <a:ext cx="1120486" cy="464062"/>
            </a:xfrm>
            <a:prstGeom prst="rect">
              <a:avLst/>
            </a:prstGeom>
          </p:spPr>
          <p:txBody>
            <a:bodyPr wrap="none" lIns="78575" tIns="39287" rIns="78575" bIns="39287">
              <a:spAutoFit/>
            </a:bodyPr>
            <a:lstStyle/>
            <a:p>
              <a:pPr defTabSz="729417">
                <a:defRPr/>
              </a:pPr>
              <a:r>
                <a:rPr lang="zh-CN" altLang="en-US" sz="2500" b="1" kern="0"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进一步</a:t>
              </a:r>
              <a:endParaRPr lang="id-ID" altLang="zh-CN" sz="25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sp>
        <p:nvSpPr>
          <p:cNvPr id="71" name="Rectangle 68"/>
          <p:cNvSpPr/>
          <p:nvPr/>
        </p:nvSpPr>
        <p:spPr>
          <a:xfrm>
            <a:off x="4724293" y="2077595"/>
            <a:ext cx="3823343" cy="571784"/>
          </a:xfrm>
          <a:prstGeom prst="rect">
            <a:avLst/>
          </a:prstGeom>
        </p:spPr>
        <p:txBody>
          <a:bodyPr wrap="square" lIns="78575" tIns="39287" rIns="78575" bIns="39287">
            <a:spAutoFit/>
          </a:bodyPr>
          <a:lstStyle/>
          <a:p>
            <a:pPr algn="just" defTabSz="729417">
              <a:defRPr/>
            </a:pPr>
            <a:r>
              <a:rPr lang="zh-CN" altLang="en-US" sz="1600" b="1" dirty="0" smtClean="0">
                <a:latin typeface="微软雅黑" pitchFamily="34" charset="-122"/>
                <a:ea typeface="微软雅黑" pitchFamily="34" charset="-122"/>
              </a:rPr>
              <a:t>增强</a:t>
            </a:r>
            <a:r>
              <a:rPr lang="zh-CN" altLang="en-US" sz="1600" b="1" dirty="0">
                <a:latin typeface="微软雅黑" pitchFamily="34" charset="-122"/>
                <a:ea typeface="微软雅黑" pitchFamily="34" charset="-122"/>
              </a:rPr>
              <a:t>政治意识、大局意识、核心意识、看齐意识，坚定正确政治方向</a:t>
            </a:r>
            <a:endParaRPr lang="zh-CN" altLang="en-US" sz="1600" b="1" kern="0" dirty="0">
              <a:solidFill>
                <a:schemeClr val="tx1">
                  <a:lumMod val="65000"/>
                  <a:lumOff val="35000"/>
                </a:schemeClr>
              </a:solidFill>
              <a:latin typeface="微软雅黑" pitchFamily="34" charset="-122"/>
              <a:ea typeface="微软雅黑" pitchFamily="34" charset="-122"/>
            </a:endParaRPr>
          </a:p>
        </p:txBody>
      </p:sp>
      <p:grpSp>
        <p:nvGrpSpPr>
          <p:cNvPr id="9" name="组合 8"/>
          <p:cNvGrpSpPr/>
          <p:nvPr/>
        </p:nvGrpSpPr>
        <p:grpSpPr>
          <a:xfrm>
            <a:off x="1356678" y="3059689"/>
            <a:ext cx="2567802" cy="639636"/>
            <a:chOff x="1356678" y="3059689"/>
            <a:chExt cx="2567802" cy="639636"/>
          </a:xfrm>
        </p:grpSpPr>
        <p:sp>
          <p:nvSpPr>
            <p:cNvPr id="72" name="Freeform 16"/>
            <p:cNvSpPr>
              <a:spLocks/>
            </p:cNvSpPr>
            <p:nvPr/>
          </p:nvSpPr>
          <p:spPr bwMode="auto">
            <a:xfrm>
              <a:off x="1356678" y="3059689"/>
              <a:ext cx="2567802" cy="639636"/>
            </a:xfrm>
            <a:custGeom>
              <a:avLst/>
              <a:gdLst>
                <a:gd name="T0" fmla="*/ 0 w 2053"/>
                <a:gd name="T1" fmla="*/ 482 h 482"/>
                <a:gd name="T2" fmla="*/ 0 w 2053"/>
                <a:gd name="T3" fmla="*/ 0 h 482"/>
                <a:gd name="T4" fmla="*/ 1893 w 2053"/>
                <a:gd name="T5" fmla="*/ 0 h 482"/>
                <a:gd name="T6" fmla="*/ 2053 w 2053"/>
                <a:gd name="T7" fmla="*/ 241 h 482"/>
                <a:gd name="T8" fmla="*/ 1893 w 2053"/>
                <a:gd name="T9" fmla="*/ 482 h 482"/>
                <a:gd name="T10" fmla="*/ 0 w 2053"/>
                <a:gd name="T11" fmla="*/ 482 h 482"/>
              </a:gdLst>
              <a:ahLst/>
              <a:cxnLst>
                <a:cxn ang="0">
                  <a:pos x="T0" y="T1"/>
                </a:cxn>
                <a:cxn ang="0">
                  <a:pos x="T2" y="T3"/>
                </a:cxn>
                <a:cxn ang="0">
                  <a:pos x="T4" y="T5"/>
                </a:cxn>
                <a:cxn ang="0">
                  <a:pos x="T6" y="T7"/>
                </a:cxn>
                <a:cxn ang="0">
                  <a:pos x="T8" y="T9"/>
                </a:cxn>
                <a:cxn ang="0">
                  <a:pos x="T10" y="T11"/>
                </a:cxn>
              </a:cxnLst>
              <a:rect l="0" t="0" r="r" b="b"/>
              <a:pathLst>
                <a:path w="2053" h="482">
                  <a:moveTo>
                    <a:pt x="0" y="482"/>
                  </a:moveTo>
                  <a:lnTo>
                    <a:pt x="0" y="0"/>
                  </a:lnTo>
                  <a:lnTo>
                    <a:pt x="1893" y="0"/>
                  </a:lnTo>
                  <a:lnTo>
                    <a:pt x="2053" y="241"/>
                  </a:lnTo>
                  <a:lnTo>
                    <a:pt x="1893" y="482"/>
                  </a:lnTo>
                  <a:lnTo>
                    <a:pt x="0" y="482"/>
                  </a:lnTo>
                  <a:close/>
                </a:path>
              </a:pathLst>
            </a:custGeom>
            <a:solidFill>
              <a:schemeClr val="accent3">
                <a:alpha val="95000"/>
              </a:schemeClr>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73" name="Rectangle 71"/>
            <p:cNvSpPr/>
            <p:nvPr/>
          </p:nvSpPr>
          <p:spPr>
            <a:xfrm>
              <a:off x="1442922" y="3127932"/>
              <a:ext cx="1120486" cy="464062"/>
            </a:xfrm>
            <a:prstGeom prst="rect">
              <a:avLst/>
            </a:prstGeom>
          </p:spPr>
          <p:txBody>
            <a:bodyPr wrap="none" lIns="78575" tIns="39287" rIns="78575" bIns="39287">
              <a:spAutoFit/>
            </a:bodyPr>
            <a:lstStyle/>
            <a:p>
              <a:pPr defTabSz="729417">
                <a:defRPr/>
              </a:pPr>
              <a:r>
                <a:rPr lang="zh-CN" altLang="en-US" sz="2500" b="1" kern="0"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进一步</a:t>
              </a:r>
              <a:endParaRPr lang="id-ID" altLang="zh-CN" sz="25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sp>
        <p:nvSpPr>
          <p:cNvPr id="74" name="Rectangle 72"/>
          <p:cNvSpPr/>
          <p:nvPr/>
        </p:nvSpPr>
        <p:spPr>
          <a:xfrm>
            <a:off x="4724293" y="3124677"/>
            <a:ext cx="3823343" cy="325563"/>
          </a:xfrm>
          <a:prstGeom prst="rect">
            <a:avLst/>
          </a:prstGeom>
        </p:spPr>
        <p:txBody>
          <a:bodyPr wrap="square" lIns="78575" tIns="39287" rIns="78575" bIns="39287">
            <a:spAutoFit/>
          </a:bodyPr>
          <a:lstStyle/>
          <a:p>
            <a:pPr algn="just" defTabSz="729417">
              <a:defRPr/>
            </a:pPr>
            <a:r>
              <a:rPr lang="zh-CN" altLang="en-US" sz="1600" b="1" dirty="0" smtClean="0">
                <a:latin typeface="微软雅黑" pitchFamily="34" charset="-122"/>
                <a:ea typeface="微软雅黑" pitchFamily="34" charset="-122"/>
              </a:rPr>
              <a:t>树立</a:t>
            </a:r>
            <a:r>
              <a:rPr lang="zh-CN" altLang="en-US" sz="1600" b="1" dirty="0">
                <a:latin typeface="微软雅黑" pitchFamily="34" charset="-122"/>
                <a:ea typeface="微软雅黑" pitchFamily="34" charset="-122"/>
              </a:rPr>
              <a:t>清风正气，严守政治纪律政治规矩</a:t>
            </a:r>
            <a:endParaRPr lang="zh-CN" altLang="en-US" sz="1600" b="1" kern="0" dirty="0">
              <a:solidFill>
                <a:schemeClr val="tx1">
                  <a:lumMod val="65000"/>
                  <a:lumOff val="35000"/>
                </a:schemeClr>
              </a:solidFill>
              <a:latin typeface="微软雅黑" pitchFamily="34" charset="-122"/>
              <a:ea typeface="微软雅黑" pitchFamily="34" charset="-122"/>
            </a:endParaRPr>
          </a:p>
        </p:txBody>
      </p:sp>
      <p:grpSp>
        <p:nvGrpSpPr>
          <p:cNvPr id="10" name="组合 9"/>
          <p:cNvGrpSpPr/>
          <p:nvPr/>
        </p:nvGrpSpPr>
        <p:grpSpPr>
          <a:xfrm>
            <a:off x="1356678" y="3927954"/>
            <a:ext cx="2567802" cy="575938"/>
            <a:chOff x="1356678" y="3927954"/>
            <a:chExt cx="2567802" cy="575938"/>
          </a:xfrm>
        </p:grpSpPr>
        <p:sp>
          <p:nvSpPr>
            <p:cNvPr id="75" name="Freeform 18"/>
            <p:cNvSpPr>
              <a:spLocks/>
            </p:cNvSpPr>
            <p:nvPr/>
          </p:nvSpPr>
          <p:spPr bwMode="auto">
            <a:xfrm>
              <a:off x="1356678" y="3927954"/>
              <a:ext cx="2567802" cy="575938"/>
            </a:xfrm>
            <a:custGeom>
              <a:avLst/>
              <a:gdLst>
                <a:gd name="T0" fmla="*/ 0 w 2053"/>
                <a:gd name="T1" fmla="*/ 0 h 434"/>
                <a:gd name="T2" fmla="*/ 0 w 2053"/>
                <a:gd name="T3" fmla="*/ 434 h 434"/>
                <a:gd name="T4" fmla="*/ 1893 w 2053"/>
                <a:gd name="T5" fmla="*/ 434 h 434"/>
                <a:gd name="T6" fmla="*/ 2053 w 2053"/>
                <a:gd name="T7" fmla="*/ 225 h 434"/>
                <a:gd name="T8" fmla="*/ 1893 w 2053"/>
                <a:gd name="T9" fmla="*/ 0 h 434"/>
                <a:gd name="T10" fmla="*/ 0 w 2053"/>
                <a:gd name="T11" fmla="*/ 0 h 434"/>
              </a:gdLst>
              <a:ahLst/>
              <a:cxnLst>
                <a:cxn ang="0">
                  <a:pos x="T0" y="T1"/>
                </a:cxn>
                <a:cxn ang="0">
                  <a:pos x="T2" y="T3"/>
                </a:cxn>
                <a:cxn ang="0">
                  <a:pos x="T4" y="T5"/>
                </a:cxn>
                <a:cxn ang="0">
                  <a:pos x="T6" y="T7"/>
                </a:cxn>
                <a:cxn ang="0">
                  <a:pos x="T8" y="T9"/>
                </a:cxn>
                <a:cxn ang="0">
                  <a:pos x="T10" y="T11"/>
                </a:cxn>
              </a:cxnLst>
              <a:rect l="0" t="0" r="r" b="b"/>
              <a:pathLst>
                <a:path w="2053" h="434">
                  <a:moveTo>
                    <a:pt x="0" y="0"/>
                  </a:moveTo>
                  <a:lnTo>
                    <a:pt x="0" y="434"/>
                  </a:lnTo>
                  <a:lnTo>
                    <a:pt x="1893" y="434"/>
                  </a:lnTo>
                  <a:lnTo>
                    <a:pt x="2053" y="225"/>
                  </a:lnTo>
                  <a:lnTo>
                    <a:pt x="1893" y="0"/>
                  </a:lnTo>
                  <a:lnTo>
                    <a:pt x="0" y="0"/>
                  </a:lnTo>
                  <a:close/>
                </a:path>
              </a:pathLst>
            </a:custGeom>
            <a:solidFill>
              <a:srgbClr val="C00000">
                <a:alpha val="94000"/>
              </a:srgbClr>
            </a:solidFill>
            <a:ln>
              <a:noFill/>
            </a:ln>
          </p:spPr>
          <p:txBody>
            <a:bodyPr vert="horz" wrap="square" lIns="78575" tIns="39287" rIns="78575" bIns="39287" numCol="1" anchor="t" anchorCtr="0" compatLnSpc="1">
              <a:prstTxWarp prst="textNoShape">
                <a:avLst/>
              </a:prstTxWarp>
            </a:bodyPr>
            <a:lstStyle/>
            <a:p>
              <a:pPr defTabSz="729417"/>
              <a:endParaRPr lang="id-ID" sz="1400" kern="0" dirty="0">
                <a:solidFill>
                  <a:sysClr val="windowText" lastClr="000000"/>
                </a:solidFill>
                <a:latin typeface="微软雅黑" pitchFamily="34" charset="-122"/>
              </a:endParaRPr>
            </a:p>
          </p:txBody>
        </p:sp>
        <p:sp>
          <p:nvSpPr>
            <p:cNvPr id="76" name="Rectangle 75"/>
            <p:cNvSpPr/>
            <p:nvPr/>
          </p:nvSpPr>
          <p:spPr>
            <a:xfrm>
              <a:off x="1442922" y="3979896"/>
              <a:ext cx="1120486" cy="464062"/>
            </a:xfrm>
            <a:prstGeom prst="rect">
              <a:avLst/>
            </a:prstGeom>
          </p:spPr>
          <p:txBody>
            <a:bodyPr wrap="none" lIns="78575" tIns="39287" rIns="78575" bIns="39287">
              <a:spAutoFit/>
            </a:bodyPr>
            <a:lstStyle/>
            <a:p>
              <a:pPr defTabSz="729417">
                <a:defRPr/>
              </a:pPr>
              <a:r>
                <a:rPr lang="zh-CN" altLang="en-US" sz="2500" b="1" kern="0"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进一步</a:t>
              </a:r>
              <a:endParaRPr lang="id-ID" sz="25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sp>
        <p:nvSpPr>
          <p:cNvPr id="77" name="Rectangle 76"/>
          <p:cNvSpPr/>
          <p:nvPr/>
        </p:nvSpPr>
        <p:spPr>
          <a:xfrm>
            <a:off x="4724293" y="3862031"/>
            <a:ext cx="3823343" cy="571784"/>
          </a:xfrm>
          <a:prstGeom prst="rect">
            <a:avLst/>
          </a:prstGeom>
        </p:spPr>
        <p:txBody>
          <a:bodyPr wrap="square" lIns="78575" tIns="39287" rIns="78575" bIns="39287">
            <a:spAutoFit/>
          </a:bodyPr>
          <a:lstStyle/>
          <a:p>
            <a:pPr algn="just" defTabSz="729417">
              <a:defRPr/>
            </a:pPr>
            <a:r>
              <a:rPr lang="zh-CN" altLang="en-US" sz="1600" b="1" dirty="0" smtClean="0">
                <a:latin typeface="微软雅黑" pitchFamily="34" charset="-122"/>
                <a:ea typeface="微软雅黑" pitchFamily="34" charset="-122"/>
              </a:rPr>
              <a:t>强化</a:t>
            </a:r>
            <a:r>
              <a:rPr lang="zh-CN" altLang="en-US" sz="1600" b="1" dirty="0">
                <a:latin typeface="微软雅黑" pitchFamily="34" charset="-122"/>
                <a:ea typeface="微软雅黑" pitchFamily="34" charset="-122"/>
              </a:rPr>
              <a:t>宗旨观念，勇于担当作为，在生产、工作、学习和社会生活中起先锋模范</a:t>
            </a:r>
            <a:r>
              <a:rPr lang="zh-CN" altLang="en-US" sz="1600" b="1" dirty="0" smtClean="0">
                <a:latin typeface="微软雅黑" pitchFamily="34" charset="-122"/>
                <a:ea typeface="微软雅黑" pitchFamily="34" charset="-122"/>
              </a:rPr>
              <a:t>作用</a:t>
            </a:r>
            <a:endParaRPr lang="zh-CN" altLang="en-US" sz="1600" b="1" kern="0" dirty="0">
              <a:solidFill>
                <a:schemeClr val="tx1">
                  <a:lumMod val="65000"/>
                  <a:lumOff val="35000"/>
                </a:schemeClr>
              </a:solidFill>
              <a:latin typeface="微软雅黑" pitchFamily="34" charset="-122"/>
              <a:ea typeface="微软雅黑" pitchFamily="34" charset="-122"/>
            </a:endParaRPr>
          </a:p>
        </p:txBody>
      </p:sp>
      <p:sp>
        <p:nvSpPr>
          <p:cNvPr id="78" name="Freeform 26"/>
          <p:cNvSpPr>
            <a:spLocks noEditPoints="1"/>
          </p:cNvSpPr>
          <p:nvPr/>
        </p:nvSpPr>
        <p:spPr bwMode="auto">
          <a:xfrm rot="2700000">
            <a:off x="4212279" y="1412404"/>
            <a:ext cx="218416" cy="390792"/>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0A0A0A"/>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grpSp>
        <p:nvGrpSpPr>
          <p:cNvPr id="79" name="Group 97"/>
          <p:cNvGrpSpPr/>
          <p:nvPr/>
        </p:nvGrpSpPr>
        <p:grpSpPr>
          <a:xfrm>
            <a:off x="4159083" y="3223246"/>
            <a:ext cx="324806" cy="318151"/>
            <a:chOff x="6719888" y="887413"/>
            <a:chExt cx="492125" cy="468312"/>
          </a:xfrm>
          <a:solidFill>
            <a:srgbClr val="0A0A0A"/>
          </a:solidFill>
        </p:grpSpPr>
        <p:sp>
          <p:nvSpPr>
            <p:cNvPr id="80" name="Freeform 13"/>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81" name="Freeform 14"/>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82" name="Freeform 15"/>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83" name="Freeform 16"/>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84" name="Freeform 17"/>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85" name="Freeform 18"/>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grpSp>
      <p:sp>
        <p:nvSpPr>
          <p:cNvPr id="86" name="Freeform 22"/>
          <p:cNvSpPr>
            <a:spLocks noEditPoints="1"/>
          </p:cNvSpPr>
          <p:nvPr/>
        </p:nvSpPr>
        <p:spPr bwMode="auto">
          <a:xfrm>
            <a:off x="4156752" y="2287914"/>
            <a:ext cx="329471" cy="341209"/>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0A0A0A"/>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grpSp>
        <p:nvGrpSpPr>
          <p:cNvPr id="87" name="Group 105"/>
          <p:cNvGrpSpPr/>
          <p:nvPr/>
        </p:nvGrpSpPr>
        <p:grpSpPr>
          <a:xfrm rot="2700000">
            <a:off x="4210198" y="4054536"/>
            <a:ext cx="222582" cy="376838"/>
            <a:chOff x="4732338" y="4783138"/>
            <a:chExt cx="703263" cy="1225550"/>
          </a:xfrm>
          <a:solidFill>
            <a:srgbClr val="0A0A0A"/>
          </a:solidFill>
        </p:grpSpPr>
        <p:sp>
          <p:nvSpPr>
            <p:cNvPr id="88" name="Freeform 30"/>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89" name="Freeform 31"/>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90" name="Freeform 32"/>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grpSp>
      <p:grpSp>
        <p:nvGrpSpPr>
          <p:cNvPr id="3" name="组合 2"/>
          <p:cNvGrpSpPr/>
          <p:nvPr/>
        </p:nvGrpSpPr>
        <p:grpSpPr>
          <a:xfrm>
            <a:off x="-27126" y="1682962"/>
            <a:ext cx="660571" cy="407235"/>
            <a:chOff x="-27126" y="1682962"/>
            <a:chExt cx="660571" cy="407235"/>
          </a:xfrm>
        </p:grpSpPr>
        <p:sp>
          <p:nvSpPr>
            <p:cNvPr id="62" name="Rectangle 5"/>
            <p:cNvSpPr>
              <a:spLocks noChangeArrowheads="1"/>
            </p:cNvSpPr>
            <p:nvPr/>
          </p:nvSpPr>
          <p:spPr bwMode="auto">
            <a:xfrm>
              <a:off x="-27126" y="1726587"/>
              <a:ext cx="660571" cy="363610"/>
            </a:xfrm>
            <a:prstGeom prst="rect">
              <a:avLst/>
            </a:prstGeom>
            <a:solidFill>
              <a:schemeClr val="accent1"/>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91" name="Rectangle 109"/>
            <p:cNvSpPr/>
            <p:nvPr/>
          </p:nvSpPr>
          <p:spPr>
            <a:xfrm>
              <a:off x="80124" y="1682962"/>
              <a:ext cx="492109" cy="402507"/>
            </a:xfrm>
            <a:prstGeom prst="rect">
              <a:avLst/>
            </a:prstGeom>
          </p:spPr>
          <p:txBody>
            <a:bodyPr wrap="none" lIns="78575" tIns="39287" rIns="78575" bIns="39287">
              <a:spAutoFit/>
            </a:bodyPr>
            <a:lstStyle/>
            <a:p>
              <a:pPr defTabSz="729417">
                <a:defRPr/>
              </a:pPr>
              <a:r>
                <a:rPr lang="id-ID" sz="2100" b="1" kern="0" dirty="0">
                  <a:solidFill>
                    <a:srgbClr val="FFFFFF"/>
                  </a:solidFill>
                  <a:latin typeface="微软雅黑" pitchFamily="34" charset="-122"/>
                </a:rPr>
                <a:t>01</a:t>
              </a:r>
            </a:p>
          </p:txBody>
        </p:sp>
      </p:grpSp>
      <p:grpSp>
        <p:nvGrpSpPr>
          <p:cNvPr id="4" name="组合 3"/>
          <p:cNvGrpSpPr/>
          <p:nvPr/>
        </p:nvGrpSpPr>
        <p:grpSpPr>
          <a:xfrm>
            <a:off x="-27126" y="2274744"/>
            <a:ext cx="660571" cy="406366"/>
            <a:chOff x="-27126" y="2274744"/>
            <a:chExt cx="660571" cy="406366"/>
          </a:xfrm>
        </p:grpSpPr>
        <p:sp>
          <p:nvSpPr>
            <p:cNvPr id="63" name="Rectangle 6"/>
            <p:cNvSpPr>
              <a:spLocks noChangeArrowheads="1"/>
            </p:cNvSpPr>
            <p:nvPr/>
          </p:nvSpPr>
          <p:spPr bwMode="auto">
            <a:xfrm>
              <a:off x="-27126" y="2318825"/>
              <a:ext cx="660571" cy="362285"/>
            </a:xfrm>
            <a:prstGeom prst="rect">
              <a:avLst/>
            </a:prstGeom>
            <a:solidFill>
              <a:schemeClr val="accent2"/>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92" name="Rectangle 110"/>
            <p:cNvSpPr/>
            <p:nvPr/>
          </p:nvSpPr>
          <p:spPr>
            <a:xfrm>
              <a:off x="69899" y="2274744"/>
              <a:ext cx="492109" cy="402507"/>
            </a:xfrm>
            <a:prstGeom prst="rect">
              <a:avLst/>
            </a:prstGeom>
          </p:spPr>
          <p:txBody>
            <a:bodyPr wrap="none" lIns="78575" tIns="39287" rIns="78575" bIns="39287">
              <a:spAutoFit/>
            </a:bodyPr>
            <a:lstStyle/>
            <a:p>
              <a:pPr defTabSz="729417">
                <a:defRPr/>
              </a:pPr>
              <a:r>
                <a:rPr lang="id-ID" sz="2100" b="1" kern="0" dirty="0">
                  <a:solidFill>
                    <a:srgbClr val="FFFFFF"/>
                  </a:solidFill>
                  <a:latin typeface="微软雅黑" pitchFamily="34" charset="-122"/>
                </a:rPr>
                <a:t>02</a:t>
              </a:r>
            </a:p>
          </p:txBody>
        </p:sp>
      </p:grpSp>
      <p:grpSp>
        <p:nvGrpSpPr>
          <p:cNvPr id="5" name="组合 4"/>
          <p:cNvGrpSpPr/>
          <p:nvPr/>
        </p:nvGrpSpPr>
        <p:grpSpPr>
          <a:xfrm>
            <a:off x="-27126" y="2874312"/>
            <a:ext cx="660571" cy="402507"/>
            <a:chOff x="-27126" y="2874312"/>
            <a:chExt cx="660571" cy="402507"/>
          </a:xfrm>
        </p:grpSpPr>
        <p:sp>
          <p:nvSpPr>
            <p:cNvPr id="64" name="Rectangle 7"/>
            <p:cNvSpPr>
              <a:spLocks noChangeArrowheads="1"/>
            </p:cNvSpPr>
            <p:nvPr/>
          </p:nvSpPr>
          <p:spPr bwMode="auto">
            <a:xfrm>
              <a:off x="-27126" y="2909733"/>
              <a:ext cx="660571" cy="363610"/>
            </a:xfrm>
            <a:prstGeom prst="rect">
              <a:avLst/>
            </a:prstGeom>
            <a:solidFill>
              <a:schemeClr val="accent3"/>
            </a:solidFill>
            <a:ln>
              <a:noFill/>
            </a:ln>
          </p:spPr>
          <p:txBody>
            <a:bodyPr vert="horz" wrap="square" lIns="78575" tIns="39287" rIns="78575" bIns="39287" numCol="1" anchor="t" anchorCtr="0" compatLnSpc="1">
              <a:prstTxWarp prst="textNoShape">
                <a:avLst/>
              </a:prstTxWarp>
            </a:bodyPr>
            <a:lstStyle/>
            <a:p>
              <a:pPr defTabSz="729417">
                <a:defRPr/>
              </a:pPr>
              <a:endParaRPr lang="id-ID" sz="1400" kern="0" dirty="0">
                <a:solidFill>
                  <a:sysClr val="windowText" lastClr="000000"/>
                </a:solidFill>
                <a:latin typeface="微软雅黑" pitchFamily="34" charset="-122"/>
              </a:endParaRPr>
            </a:p>
          </p:txBody>
        </p:sp>
        <p:sp>
          <p:nvSpPr>
            <p:cNvPr id="93" name="Rectangle 111"/>
            <p:cNvSpPr/>
            <p:nvPr/>
          </p:nvSpPr>
          <p:spPr>
            <a:xfrm>
              <a:off x="71261" y="2874312"/>
              <a:ext cx="492109" cy="402507"/>
            </a:xfrm>
            <a:prstGeom prst="rect">
              <a:avLst/>
            </a:prstGeom>
          </p:spPr>
          <p:txBody>
            <a:bodyPr wrap="none" lIns="78575" tIns="39287" rIns="78575" bIns="39287">
              <a:spAutoFit/>
            </a:bodyPr>
            <a:lstStyle/>
            <a:p>
              <a:pPr defTabSz="729417">
                <a:defRPr/>
              </a:pPr>
              <a:r>
                <a:rPr lang="id-ID" sz="2100" b="1" kern="0" dirty="0">
                  <a:solidFill>
                    <a:srgbClr val="FFFFFF"/>
                  </a:solidFill>
                  <a:latin typeface="微软雅黑" pitchFamily="34" charset="-122"/>
                </a:rPr>
                <a:t>03</a:t>
              </a:r>
            </a:p>
          </p:txBody>
        </p:sp>
      </p:grpSp>
      <p:grpSp>
        <p:nvGrpSpPr>
          <p:cNvPr id="6" name="组合 5"/>
          <p:cNvGrpSpPr/>
          <p:nvPr/>
        </p:nvGrpSpPr>
        <p:grpSpPr>
          <a:xfrm>
            <a:off x="-27126" y="3466094"/>
            <a:ext cx="660571" cy="402507"/>
            <a:chOff x="-27126" y="3466094"/>
            <a:chExt cx="660571" cy="402507"/>
          </a:xfrm>
        </p:grpSpPr>
        <p:sp>
          <p:nvSpPr>
            <p:cNvPr id="65" name="Rectangle 8"/>
            <p:cNvSpPr>
              <a:spLocks noChangeArrowheads="1"/>
            </p:cNvSpPr>
            <p:nvPr/>
          </p:nvSpPr>
          <p:spPr bwMode="auto">
            <a:xfrm>
              <a:off x="-27126" y="3501971"/>
              <a:ext cx="660571" cy="362285"/>
            </a:xfrm>
            <a:prstGeom prst="rect">
              <a:avLst/>
            </a:prstGeom>
            <a:solidFill>
              <a:srgbClr val="C00000">
                <a:alpha val="94000"/>
              </a:srgbClr>
            </a:solidFill>
            <a:ln>
              <a:noFill/>
            </a:ln>
          </p:spPr>
          <p:txBody>
            <a:bodyPr vert="horz" wrap="square" lIns="78575" tIns="39287" rIns="78575" bIns="39287" numCol="1" anchor="t" anchorCtr="0" compatLnSpc="1">
              <a:prstTxWarp prst="textNoShape">
                <a:avLst/>
              </a:prstTxWarp>
            </a:bodyPr>
            <a:lstStyle/>
            <a:p>
              <a:pPr defTabSz="729417"/>
              <a:endParaRPr lang="id-ID" sz="1400" kern="0" dirty="0">
                <a:solidFill>
                  <a:sysClr val="windowText" lastClr="000000"/>
                </a:solidFill>
                <a:latin typeface="微软雅黑" pitchFamily="34" charset="-122"/>
              </a:endParaRPr>
            </a:p>
          </p:txBody>
        </p:sp>
        <p:sp>
          <p:nvSpPr>
            <p:cNvPr id="94" name="Rectangle 112"/>
            <p:cNvSpPr/>
            <p:nvPr/>
          </p:nvSpPr>
          <p:spPr>
            <a:xfrm>
              <a:off x="70580" y="3466094"/>
              <a:ext cx="492109" cy="402507"/>
            </a:xfrm>
            <a:prstGeom prst="rect">
              <a:avLst/>
            </a:prstGeom>
          </p:spPr>
          <p:txBody>
            <a:bodyPr wrap="none" lIns="78575" tIns="39287" rIns="78575" bIns="39287">
              <a:spAutoFit/>
            </a:bodyPr>
            <a:lstStyle/>
            <a:p>
              <a:pPr defTabSz="729417">
                <a:defRPr/>
              </a:pPr>
              <a:r>
                <a:rPr lang="id-ID" sz="2100" b="1" kern="0" dirty="0">
                  <a:solidFill>
                    <a:srgbClr val="FFFFFF"/>
                  </a:solidFill>
                  <a:latin typeface="微软雅黑" pitchFamily="34" charset="-122"/>
                </a:rPr>
                <a:t>04</a:t>
              </a:r>
            </a:p>
          </p:txBody>
        </p:sp>
      </p:grpSp>
      <p:cxnSp>
        <p:nvCxnSpPr>
          <p:cNvPr id="95" name="Straight Connector 114"/>
          <p:cNvCxnSpPr/>
          <p:nvPr/>
        </p:nvCxnSpPr>
        <p:spPr>
          <a:xfrm>
            <a:off x="4700847" y="1219561"/>
            <a:ext cx="566" cy="661249"/>
          </a:xfrm>
          <a:prstGeom prst="line">
            <a:avLst/>
          </a:prstGeom>
          <a:noFill/>
          <a:ln w="19050" cap="flat" cmpd="sng" algn="ctr">
            <a:solidFill>
              <a:schemeClr val="accent1"/>
            </a:solidFill>
            <a:prstDash val="solid"/>
            <a:miter lim="800000"/>
          </a:ln>
          <a:effectLst/>
        </p:spPr>
      </p:cxnSp>
      <p:cxnSp>
        <p:nvCxnSpPr>
          <p:cNvPr id="96" name="Straight Connector 115"/>
          <p:cNvCxnSpPr/>
          <p:nvPr/>
        </p:nvCxnSpPr>
        <p:spPr>
          <a:xfrm>
            <a:off x="4700847" y="2070281"/>
            <a:ext cx="566" cy="661249"/>
          </a:xfrm>
          <a:prstGeom prst="line">
            <a:avLst/>
          </a:prstGeom>
          <a:noFill/>
          <a:ln w="19050" cap="flat" cmpd="sng" algn="ctr">
            <a:solidFill>
              <a:schemeClr val="accent1"/>
            </a:solidFill>
            <a:prstDash val="solid"/>
            <a:miter lim="800000"/>
          </a:ln>
          <a:effectLst/>
        </p:spPr>
      </p:cxnSp>
      <p:cxnSp>
        <p:nvCxnSpPr>
          <p:cNvPr id="97" name="Straight Connector 116"/>
          <p:cNvCxnSpPr/>
          <p:nvPr/>
        </p:nvCxnSpPr>
        <p:spPr>
          <a:xfrm>
            <a:off x="4700847" y="2994082"/>
            <a:ext cx="566" cy="661249"/>
          </a:xfrm>
          <a:prstGeom prst="line">
            <a:avLst/>
          </a:prstGeom>
          <a:noFill/>
          <a:ln w="19050" cap="flat" cmpd="sng" algn="ctr">
            <a:solidFill>
              <a:schemeClr val="accent1"/>
            </a:solidFill>
            <a:prstDash val="solid"/>
            <a:miter lim="800000"/>
          </a:ln>
          <a:effectLst/>
        </p:spPr>
      </p:cxnSp>
      <p:cxnSp>
        <p:nvCxnSpPr>
          <p:cNvPr id="98" name="Straight Connector 117"/>
          <p:cNvCxnSpPr/>
          <p:nvPr/>
        </p:nvCxnSpPr>
        <p:spPr>
          <a:xfrm>
            <a:off x="4700847" y="3854717"/>
            <a:ext cx="566" cy="661249"/>
          </a:xfrm>
          <a:prstGeom prst="line">
            <a:avLst/>
          </a:prstGeom>
          <a:noFill/>
          <a:ln w="19050" cap="flat" cmpd="sng" algn="ctr">
            <a:solidFill>
              <a:schemeClr val="accent1"/>
            </a:solidFill>
            <a:prstDash val="solid"/>
            <a:miter lim="800000"/>
          </a:ln>
          <a:effectLst/>
        </p:spPr>
      </p:cxnSp>
      <p:sp>
        <p:nvSpPr>
          <p:cNvPr id="2" name="矩形 1"/>
          <p:cNvSpPr/>
          <p:nvPr/>
        </p:nvSpPr>
        <p:spPr>
          <a:xfrm>
            <a:off x="1204638" y="195486"/>
            <a:ext cx="5599610" cy="461665"/>
          </a:xfrm>
          <a:prstGeom prst="rect">
            <a:avLst/>
          </a:prstGeom>
        </p:spPr>
        <p:txBody>
          <a:bodyPr wrap="none">
            <a:spAutoFit/>
          </a:bodyPr>
          <a:lstStyle/>
          <a:p>
            <a:r>
              <a:rPr lang="zh-CN" altLang="en-US" sz="2400" b="1" dirty="0">
                <a:latin typeface="微软雅黑" pitchFamily="34" charset="-122"/>
                <a:ea typeface="微软雅黑" pitchFamily="34" charset="-122"/>
              </a:rPr>
              <a:t>基础</a:t>
            </a:r>
            <a:r>
              <a:rPr lang="zh-CN" altLang="en-US" sz="2400" b="1" dirty="0" smtClean="0">
                <a:latin typeface="微软雅黑" pitchFamily="34" charset="-122"/>
                <a:ea typeface="微软雅黑" pitchFamily="34" charset="-122"/>
              </a:rPr>
              <a:t>在学 关键</a:t>
            </a:r>
            <a:r>
              <a:rPr lang="zh-CN" altLang="en-US" sz="2400" b="1" dirty="0">
                <a:latin typeface="微软雅黑" pitchFamily="34" charset="-122"/>
                <a:ea typeface="微软雅黑" pitchFamily="34" charset="-122"/>
              </a:rPr>
              <a:t>在</a:t>
            </a:r>
            <a:r>
              <a:rPr lang="zh-CN" altLang="en-US" sz="2400" b="1" dirty="0" smtClean="0">
                <a:latin typeface="微软雅黑" pitchFamily="34" charset="-122"/>
                <a:ea typeface="微软雅黑" pitchFamily="34" charset="-122"/>
              </a:rPr>
              <a:t>做 实现四个“进一步”</a:t>
            </a:r>
            <a:endParaRPr lang="zh-CN" altLang="en-US" sz="2400" b="1" dirty="0">
              <a:latin typeface="微软雅黑" pitchFamily="34" charset="-122"/>
              <a:ea typeface="微软雅黑" pitchFamily="34" charset="-122"/>
            </a:endParaRPr>
          </a:p>
        </p:txBody>
      </p:sp>
    </p:spTree>
    <p:extLst>
      <p:ext uri="{BB962C8B-B14F-4D97-AF65-F5344CB8AC3E}">
        <p14:creationId xmlns:p14="http://schemas.microsoft.com/office/powerpoint/2010/main" val="326599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500"/>
                                        <p:tgtEl>
                                          <p:spTgt spid="5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1000"/>
                                        <p:tgtEl>
                                          <p:spTgt spid="68"/>
                                        </p:tgtEl>
                                      </p:cBhvr>
                                    </p:animEffect>
                                    <p:anim calcmode="lin" valueType="num">
                                      <p:cBhvr>
                                        <p:cTn id="24" dur="1000" fill="hold"/>
                                        <p:tgtEl>
                                          <p:spTgt spid="68"/>
                                        </p:tgtEl>
                                        <p:attrNameLst>
                                          <p:attrName>ppt_x</p:attrName>
                                        </p:attrNameLst>
                                      </p:cBhvr>
                                      <p:tavLst>
                                        <p:tav tm="0">
                                          <p:val>
                                            <p:strVal val="#ppt_x"/>
                                          </p:val>
                                        </p:tav>
                                        <p:tav tm="100000">
                                          <p:val>
                                            <p:strVal val="#ppt_x"/>
                                          </p:val>
                                        </p:tav>
                                      </p:tavLst>
                                    </p:anim>
                                    <p:anim calcmode="lin" valueType="num">
                                      <p:cBhvr>
                                        <p:cTn id="25" dur="1000" fill="hold"/>
                                        <p:tgtEl>
                                          <p:spTgt spid="6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1000"/>
                                        <p:tgtEl>
                                          <p:spTgt spid="78"/>
                                        </p:tgtEl>
                                      </p:cBhvr>
                                    </p:animEffect>
                                    <p:anim calcmode="lin" valueType="num">
                                      <p:cBhvr>
                                        <p:cTn id="29" dur="1000" fill="hold"/>
                                        <p:tgtEl>
                                          <p:spTgt spid="78"/>
                                        </p:tgtEl>
                                        <p:attrNameLst>
                                          <p:attrName>ppt_x</p:attrName>
                                        </p:attrNameLst>
                                      </p:cBhvr>
                                      <p:tavLst>
                                        <p:tav tm="0">
                                          <p:val>
                                            <p:strVal val="#ppt_x"/>
                                          </p:val>
                                        </p:tav>
                                        <p:tav tm="100000">
                                          <p:val>
                                            <p:strVal val="#ppt_x"/>
                                          </p:val>
                                        </p:tav>
                                      </p:tavLst>
                                    </p:anim>
                                    <p:anim calcmode="lin" valueType="num">
                                      <p:cBhvr>
                                        <p:cTn id="30" dur="1000" fill="hold"/>
                                        <p:tgtEl>
                                          <p:spTgt spid="7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fade">
                                      <p:cBhvr>
                                        <p:cTn id="33" dur="1000"/>
                                        <p:tgtEl>
                                          <p:spTgt spid="95"/>
                                        </p:tgtEl>
                                      </p:cBhvr>
                                    </p:animEffect>
                                    <p:anim calcmode="lin" valueType="num">
                                      <p:cBhvr>
                                        <p:cTn id="34" dur="1000" fill="hold"/>
                                        <p:tgtEl>
                                          <p:spTgt spid="95"/>
                                        </p:tgtEl>
                                        <p:attrNameLst>
                                          <p:attrName>ppt_x</p:attrName>
                                        </p:attrNameLst>
                                      </p:cBhvr>
                                      <p:tavLst>
                                        <p:tav tm="0">
                                          <p:val>
                                            <p:strVal val="#ppt_x"/>
                                          </p:val>
                                        </p:tav>
                                        <p:tav tm="100000">
                                          <p:val>
                                            <p:strVal val="#ppt_x"/>
                                          </p:val>
                                        </p:tav>
                                      </p:tavLst>
                                    </p:anim>
                                    <p:anim calcmode="lin" valueType="num">
                                      <p:cBhvr>
                                        <p:cTn id="35" dur="1000" fill="hold"/>
                                        <p:tgtEl>
                                          <p:spTgt spid="95"/>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left)">
                                      <p:cBhvr>
                                        <p:cTn id="43" dur="500"/>
                                        <p:tgtEl>
                                          <p:spTgt spid="58"/>
                                        </p:tgtEl>
                                      </p:cBhvr>
                                    </p:animEffect>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1000"/>
                                        <p:tgtEl>
                                          <p:spTgt spid="71"/>
                                        </p:tgtEl>
                                      </p:cBhvr>
                                    </p:animEffect>
                                    <p:anim calcmode="lin" valueType="num">
                                      <p:cBhvr>
                                        <p:cTn id="52" dur="1000" fill="hold"/>
                                        <p:tgtEl>
                                          <p:spTgt spid="71"/>
                                        </p:tgtEl>
                                        <p:attrNameLst>
                                          <p:attrName>ppt_x</p:attrName>
                                        </p:attrNameLst>
                                      </p:cBhvr>
                                      <p:tavLst>
                                        <p:tav tm="0">
                                          <p:val>
                                            <p:strVal val="#ppt_x"/>
                                          </p:val>
                                        </p:tav>
                                        <p:tav tm="100000">
                                          <p:val>
                                            <p:strVal val="#ppt_x"/>
                                          </p:val>
                                        </p:tav>
                                      </p:tavLst>
                                    </p:anim>
                                    <p:anim calcmode="lin" valueType="num">
                                      <p:cBhvr>
                                        <p:cTn id="53" dur="1000" fill="hold"/>
                                        <p:tgtEl>
                                          <p:spTgt spid="7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fade">
                                      <p:cBhvr>
                                        <p:cTn id="56" dur="1000"/>
                                        <p:tgtEl>
                                          <p:spTgt spid="86"/>
                                        </p:tgtEl>
                                      </p:cBhvr>
                                    </p:animEffect>
                                    <p:anim calcmode="lin" valueType="num">
                                      <p:cBhvr>
                                        <p:cTn id="57" dur="1000" fill="hold"/>
                                        <p:tgtEl>
                                          <p:spTgt spid="86"/>
                                        </p:tgtEl>
                                        <p:attrNameLst>
                                          <p:attrName>ppt_x</p:attrName>
                                        </p:attrNameLst>
                                      </p:cBhvr>
                                      <p:tavLst>
                                        <p:tav tm="0">
                                          <p:val>
                                            <p:strVal val="#ppt_x"/>
                                          </p:val>
                                        </p:tav>
                                        <p:tav tm="100000">
                                          <p:val>
                                            <p:strVal val="#ppt_x"/>
                                          </p:val>
                                        </p:tav>
                                      </p:tavLst>
                                    </p:anim>
                                    <p:anim calcmode="lin" valueType="num">
                                      <p:cBhvr>
                                        <p:cTn id="58" dur="1000" fill="hold"/>
                                        <p:tgtEl>
                                          <p:spTgt spid="8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1000"/>
                                        <p:tgtEl>
                                          <p:spTgt spid="96"/>
                                        </p:tgtEl>
                                      </p:cBhvr>
                                    </p:animEffect>
                                    <p:anim calcmode="lin" valueType="num">
                                      <p:cBhvr>
                                        <p:cTn id="62" dur="1000" fill="hold"/>
                                        <p:tgtEl>
                                          <p:spTgt spid="96"/>
                                        </p:tgtEl>
                                        <p:attrNameLst>
                                          <p:attrName>ppt_x</p:attrName>
                                        </p:attrNameLst>
                                      </p:cBhvr>
                                      <p:tavLst>
                                        <p:tav tm="0">
                                          <p:val>
                                            <p:strVal val="#ppt_x"/>
                                          </p:val>
                                        </p:tav>
                                        <p:tav tm="100000">
                                          <p:val>
                                            <p:strVal val="#ppt_x"/>
                                          </p:val>
                                        </p:tav>
                                      </p:tavLst>
                                    </p:anim>
                                    <p:anim calcmode="lin" valueType="num">
                                      <p:cBhvr>
                                        <p:cTn id="63" dur="1000" fill="hold"/>
                                        <p:tgtEl>
                                          <p:spTgt spid="96"/>
                                        </p:tgtEl>
                                        <p:attrNameLst>
                                          <p:attrName>ppt_y</p:attrName>
                                        </p:attrNameLst>
                                      </p:cBhvr>
                                      <p:tavLst>
                                        <p:tav tm="0">
                                          <p:val>
                                            <p:strVal val="#ppt_y+.1"/>
                                          </p:val>
                                        </p:tav>
                                        <p:tav tm="100000">
                                          <p:val>
                                            <p:strVal val="#ppt_y"/>
                                          </p:val>
                                        </p:tav>
                                      </p:tavLst>
                                    </p:anim>
                                  </p:childTnLst>
                                </p:cTn>
                              </p:par>
                            </p:childTnLst>
                          </p:cTn>
                        </p:par>
                        <p:par>
                          <p:cTn id="64" fill="hold">
                            <p:stCondLst>
                              <p:cond delay="5500"/>
                            </p:stCondLst>
                            <p:childTnLst>
                              <p:par>
                                <p:cTn id="65" presetID="22" presetClass="entr" presetSubtype="8"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par>
                          <p:cTn id="68" fill="hold">
                            <p:stCondLst>
                              <p:cond delay="6000"/>
                            </p:stCondLst>
                            <p:childTnLst>
                              <p:par>
                                <p:cTn id="69" presetID="22" presetClass="entr" presetSubtype="8" fill="hold" grpId="0" nodeType="after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wipe(left)">
                                      <p:cBhvr>
                                        <p:cTn id="71" dur="500"/>
                                        <p:tgtEl>
                                          <p:spTgt spid="59"/>
                                        </p:tgtEl>
                                      </p:cBhvr>
                                    </p:animEffect>
                                  </p:childTnLst>
                                </p:cTn>
                              </p:par>
                            </p:childTnLst>
                          </p:cTn>
                        </p:par>
                        <p:par>
                          <p:cTn id="72" fill="hold">
                            <p:stCondLst>
                              <p:cond delay="6500"/>
                            </p:stCondLst>
                            <p:childTnLst>
                              <p:par>
                                <p:cTn id="73" presetID="22" presetClass="entr" presetSubtype="8"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par>
                          <p:cTn id="76" fill="hold">
                            <p:stCondLst>
                              <p:cond delay="7000"/>
                            </p:stCondLst>
                            <p:childTnLst>
                              <p:par>
                                <p:cTn id="77" presetID="42" presetClass="entr" presetSubtype="0" fill="hold" grpId="0" nodeType="after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fade">
                                      <p:cBhvr>
                                        <p:cTn id="79" dur="1000"/>
                                        <p:tgtEl>
                                          <p:spTgt spid="74"/>
                                        </p:tgtEl>
                                      </p:cBhvr>
                                    </p:animEffect>
                                    <p:anim calcmode="lin" valueType="num">
                                      <p:cBhvr>
                                        <p:cTn id="80" dur="1000" fill="hold"/>
                                        <p:tgtEl>
                                          <p:spTgt spid="74"/>
                                        </p:tgtEl>
                                        <p:attrNameLst>
                                          <p:attrName>ppt_x</p:attrName>
                                        </p:attrNameLst>
                                      </p:cBhvr>
                                      <p:tavLst>
                                        <p:tav tm="0">
                                          <p:val>
                                            <p:strVal val="#ppt_x"/>
                                          </p:val>
                                        </p:tav>
                                        <p:tav tm="100000">
                                          <p:val>
                                            <p:strVal val="#ppt_x"/>
                                          </p:val>
                                        </p:tav>
                                      </p:tavLst>
                                    </p:anim>
                                    <p:anim calcmode="lin" valueType="num">
                                      <p:cBhvr>
                                        <p:cTn id="81" dur="1000" fill="hold"/>
                                        <p:tgtEl>
                                          <p:spTgt spid="74"/>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97"/>
                                        </p:tgtEl>
                                        <p:attrNameLst>
                                          <p:attrName>style.visibility</p:attrName>
                                        </p:attrNameLst>
                                      </p:cBhvr>
                                      <p:to>
                                        <p:strVal val="visible"/>
                                      </p:to>
                                    </p:set>
                                    <p:animEffect transition="in" filter="fade">
                                      <p:cBhvr>
                                        <p:cTn id="89" dur="1000"/>
                                        <p:tgtEl>
                                          <p:spTgt spid="97"/>
                                        </p:tgtEl>
                                      </p:cBhvr>
                                    </p:animEffect>
                                    <p:anim calcmode="lin" valueType="num">
                                      <p:cBhvr>
                                        <p:cTn id="90" dur="1000" fill="hold"/>
                                        <p:tgtEl>
                                          <p:spTgt spid="97"/>
                                        </p:tgtEl>
                                        <p:attrNameLst>
                                          <p:attrName>ppt_x</p:attrName>
                                        </p:attrNameLst>
                                      </p:cBhvr>
                                      <p:tavLst>
                                        <p:tav tm="0">
                                          <p:val>
                                            <p:strVal val="#ppt_x"/>
                                          </p:val>
                                        </p:tav>
                                        <p:tav tm="100000">
                                          <p:val>
                                            <p:strVal val="#ppt_x"/>
                                          </p:val>
                                        </p:tav>
                                      </p:tavLst>
                                    </p:anim>
                                    <p:anim calcmode="lin" valueType="num">
                                      <p:cBhvr>
                                        <p:cTn id="91" dur="1000" fill="hold"/>
                                        <p:tgtEl>
                                          <p:spTgt spid="97"/>
                                        </p:tgtEl>
                                        <p:attrNameLst>
                                          <p:attrName>ppt_y</p:attrName>
                                        </p:attrNameLst>
                                      </p:cBhvr>
                                      <p:tavLst>
                                        <p:tav tm="0">
                                          <p:val>
                                            <p:strVal val="#ppt_y+.1"/>
                                          </p:val>
                                        </p:tav>
                                        <p:tav tm="100000">
                                          <p:val>
                                            <p:strVal val="#ppt_y"/>
                                          </p:val>
                                        </p:tav>
                                      </p:tavLst>
                                    </p:anim>
                                  </p:childTnLst>
                                </p:cTn>
                              </p:par>
                            </p:childTnLst>
                          </p:cTn>
                        </p:par>
                        <p:par>
                          <p:cTn id="92" fill="hold">
                            <p:stCondLst>
                              <p:cond delay="8000"/>
                            </p:stCondLst>
                            <p:childTnLst>
                              <p:par>
                                <p:cTn id="93" presetID="22" presetClass="entr" presetSubtype="8" fill="hold" nodeType="after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wipe(left)">
                                      <p:cBhvr>
                                        <p:cTn id="95" dur="500"/>
                                        <p:tgtEl>
                                          <p:spTgt spid="6"/>
                                        </p:tgtEl>
                                      </p:cBhvr>
                                    </p:animEffect>
                                  </p:childTnLst>
                                </p:cTn>
                              </p:par>
                            </p:childTnLst>
                          </p:cTn>
                        </p:par>
                        <p:par>
                          <p:cTn id="96" fill="hold">
                            <p:stCondLst>
                              <p:cond delay="8500"/>
                            </p:stCondLst>
                            <p:childTnLst>
                              <p:par>
                                <p:cTn id="97" presetID="22" presetClass="entr" presetSubtype="8" fill="hold" grpId="0" nodeType="after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wipe(left)">
                                      <p:cBhvr>
                                        <p:cTn id="99" dur="500"/>
                                        <p:tgtEl>
                                          <p:spTgt spid="60"/>
                                        </p:tgtEl>
                                      </p:cBhvr>
                                    </p:animEffect>
                                  </p:childTnLst>
                                </p:cTn>
                              </p:par>
                            </p:childTnLst>
                          </p:cTn>
                        </p:par>
                        <p:par>
                          <p:cTn id="100" fill="hold">
                            <p:stCondLst>
                              <p:cond delay="9000"/>
                            </p:stCondLst>
                            <p:childTnLst>
                              <p:par>
                                <p:cTn id="101" presetID="22" presetClass="entr" presetSubtype="8" fill="hold"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left)">
                                      <p:cBhvr>
                                        <p:cTn id="103" dur="500"/>
                                        <p:tgtEl>
                                          <p:spTgt spid="10"/>
                                        </p:tgtEl>
                                      </p:cBhvr>
                                    </p:animEffect>
                                  </p:childTnLst>
                                </p:cTn>
                              </p:par>
                            </p:childTnLst>
                          </p:cTn>
                        </p:par>
                        <p:par>
                          <p:cTn id="104" fill="hold">
                            <p:stCondLst>
                              <p:cond delay="9500"/>
                            </p:stCondLst>
                            <p:childTnLst>
                              <p:par>
                                <p:cTn id="105" presetID="42" presetClass="entr" presetSubtype="0" fill="hold" grpId="0" nodeType="after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fade">
                                      <p:cBhvr>
                                        <p:cTn id="107" dur="1000"/>
                                        <p:tgtEl>
                                          <p:spTgt spid="77"/>
                                        </p:tgtEl>
                                      </p:cBhvr>
                                    </p:animEffect>
                                    <p:anim calcmode="lin" valueType="num">
                                      <p:cBhvr>
                                        <p:cTn id="108" dur="1000" fill="hold"/>
                                        <p:tgtEl>
                                          <p:spTgt spid="77"/>
                                        </p:tgtEl>
                                        <p:attrNameLst>
                                          <p:attrName>ppt_x</p:attrName>
                                        </p:attrNameLst>
                                      </p:cBhvr>
                                      <p:tavLst>
                                        <p:tav tm="0">
                                          <p:val>
                                            <p:strVal val="#ppt_x"/>
                                          </p:val>
                                        </p:tav>
                                        <p:tav tm="100000">
                                          <p:val>
                                            <p:strVal val="#ppt_x"/>
                                          </p:val>
                                        </p:tav>
                                      </p:tavLst>
                                    </p:anim>
                                    <p:anim calcmode="lin" valueType="num">
                                      <p:cBhvr>
                                        <p:cTn id="109" dur="1000" fill="hold"/>
                                        <p:tgtEl>
                                          <p:spTgt spid="77"/>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87"/>
                                        </p:tgtEl>
                                        <p:attrNameLst>
                                          <p:attrName>style.visibility</p:attrName>
                                        </p:attrNameLst>
                                      </p:cBhvr>
                                      <p:to>
                                        <p:strVal val="visible"/>
                                      </p:to>
                                    </p:set>
                                    <p:animEffect transition="in" filter="fade">
                                      <p:cBhvr>
                                        <p:cTn id="112" dur="1000"/>
                                        <p:tgtEl>
                                          <p:spTgt spid="87"/>
                                        </p:tgtEl>
                                      </p:cBhvr>
                                    </p:animEffect>
                                    <p:anim calcmode="lin" valueType="num">
                                      <p:cBhvr>
                                        <p:cTn id="113" dur="1000" fill="hold"/>
                                        <p:tgtEl>
                                          <p:spTgt spid="87"/>
                                        </p:tgtEl>
                                        <p:attrNameLst>
                                          <p:attrName>ppt_x</p:attrName>
                                        </p:attrNameLst>
                                      </p:cBhvr>
                                      <p:tavLst>
                                        <p:tav tm="0">
                                          <p:val>
                                            <p:strVal val="#ppt_x"/>
                                          </p:val>
                                        </p:tav>
                                        <p:tav tm="100000">
                                          <p:val>
                                            <p:strVal val="#ppt_x"/>
                                          </p:val>
                                        </p:tav>
                                      </p:tavLst>
                                    </p:anim>
                                    <p:anim calcmode="lin" valueType="num">
                                      <p:cBhvr>
                                        <p:cTn id="114" dur="1000" fill="hold"/>
                                        <p:tgtEl>
                                          <p:spTgt spid="87"/>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98"/>
                                        </p:tgtEl>
                                        <p:attrNameLst>
                                          <p:attrName>style.visibility</p:attrName>
                                        </p:attrNameLst>
                                      </p:cBhvr>
                                      <p:to>
                                        <p:strVal val="visible"/>
                                      </p:to>
                                    </p:set>
                                    <p:animEffect transition="in" filter="fade">
                                      <p:cBhvr>
                                        <p:cTn id="117" dur="1000"/>
                                        <p:tgtEl>
                                          <p:spTgt spid="98"/>
                                        </p:tgtEl>
                                      </p:cBhvr>
                                    </p:animEffect>
                                    <p:anim calcmode="lin" valueType="num">
                                      <p:cBhvr>
                                        <p:cTn id="118" dur="1000" fill="hold"/>
                                        <p:tgtEl>
                                          <p:spTgt spid="98"/>
                                        </p:tgtEl>
                                        <p:attrNameLst>
                                          <p:attrName>ppt_x</p:attrName>
                                        </p:attrNameLst>
                                      </p:cBhvr>
                                      <p:tavLst>
                                        <p:tav tm="0">
                                          <p:val>
                                            <p:strVal val="#ppt_x"/>
                                          </p:val>
                                        </p:tav>
                                        <p:tav tm="100000">
                                          <p:val>
                                            <p:strVal val="#ppt_x"/>
                                          </p:val>
                                        </p:tav>
                                      </p:tavLst>
                                    </p:anim>
                                    <p:anim calcmode="lin" valueType="num">
                                      <p:cBhvr>
                                        <p:cTn id="11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8" grpId="0"/>
      <p:bldP spid="71" grpId="0"/>
      <p:bldP spid="74" grpId="0"/>
      <p:bldP spid="77" grpId="0"/>
      <p:bldP spid="78" grpId="0" animBg="1"/>
      <p:bldP spid="8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827584" y="2211710"/>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a:endParaRPr>
          </a:p>
        </p:txBody>
      </p:sp>
      <p:grpSp>
        <p:nvGrpSpPr>
          <p:cNvPr id="3" name="组合 2"/>
          <p:cNvGrpSpPr/>
          <p:nvPr/>
        </p:nvGrpSpPr>
        <p:grpSpPr>
          <a:xfrm>
            <a:off x="911673" y="2293377"/>
            <a:ext cx="1746632" cy="913858"/>
            <a:chOff x="717476" y="1291449"/>
            <a:chExt cx="2054324" cy="1106750"/>
          </a:xfrm>
        </p:grpSpPr>
        <p:sp>
          <p:nvSpPr>
            <p:cNvPr id="4" name="圆角矩形 3"/>
            <p:cNvSpPr/>
            <p:nvPr/>
          </p:nvSpPr>
          <p:spPr>
            <a:xfrm>
              <a:off x="717476" y="1291449"/>
              <a:ext cx="2054324" cy="1106750"/>
            </a:xfrm>
            <a:prstGeom prst="roundRect">
              <a:avLst>
                <a:gd name="adj" fmla="val 10880"/>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5" name="Freeform 41"/>
            <p:cNvSpPr>
              <a:spLocks noEditPoints="1"/>
            </p:cNvSpPr>
            <p:nvPr/>
          </p:nvSpPr>
          <p:spPr bwMode="auto">
            <a:xfrm>
              <a:off x="827584" y="1596212"/>
              <a:ext cx="576064" cy="517480"/>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headEnd/>
              <a:tailEnd/>
            </a:ln>
          </p:spPr>
          <p:txBody>
            <a:bodyPr/>
            <a:lstStyle/>
            <a:p>
              <a:pPr>
                <a:lnSpc>
                  <a:spcPct val="120000"/>
                </a:lnSpc>
                <a:defRPr/>
              </a:pPr>
              <a:endParaRPr lang="en-US"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1403648" y="1366960"/>
              <a:ext cx="1224138" cy="1011292"/>
            </a:xfrm>
            <a:prstGeom prst="rect">
              <a:avLst/>
            </a:prstGeom>
            <a:noFill/>
          </p:spPr>
          <p:txBody>
            <a:bodyPr wrap="square" rtlCol="0">
              <a:spAutoFit/>
            </a:bodyPr>
            <a:lstStyle/>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着力</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解决</a:t>
              </a:r>
            </a:p>
          </p:txBody>
        </p:sp>
      </p:grpSp>
      <p:sp>
        <p:nvSpPr>
          <p:cNvPr id="7" name="文本框 58"/>
          <p:cNvSpPr txBox="1"/>
          <p:nvPr/>
        </p:nvSpPr>
        <p:spPr>
          <a:xfrm>
            <a:off x="2843899" y="2398679"/>
            <a:ext cx="4897823" cy="738684"/>
          </a:xfrm>
          <a:prstGeom prst="rect">
            <a:avLst/>
          </a:prstGeom>
          <a:noFill/>
        </p:spPr>
        <p:txBody>
          <a:bodyPr wrap="square" lIns="93745" tIns="46873" rIns="93745" bIns="46873" rtlCol="0">
            <a:spAutoFit/>
          </a:bodyPr>
          <a:lstStyle/>
          <a:p>
            <a:pPr>
              <a:lnSpc>
                <a:spcPct val="120000"/>
              </a:lnSpc>
            </a:pPr>
            <a:r>
              <a:rPr lang="zh-CN" altLang="en-US" sz="1200" dirty="0"/>
              <a:t>一些党员理想信念模糊动摇的问题，主要是对共产主义缺乏信仰，对中国特色社会主义缺乏信心，精神空虚，推崇西方价值观念，热衷于组织、参加封建迷信活动等</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8" name="圆角矩形 7"/>
          <p:cNvSpPr/>
          <p:nvPr/>
        </p:nvSpPr>
        <p:spPr>
          <a:xfrm>
            <a:off x="827584" y="3501051"/>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a:endParaRPr>
          </a:p>
        </p:txBody>
      </p:sp>
      <p:sp>
        <p:nvSpPr>
          <p:cNvPr id="9" name="文本框 58"/>
          <p:cNvSpPr txBox="1"/>
          <p:nvPr/>
        </p:nvSpPr>
        <p:spPr>
          <a:xfrm>
            <a:off x="2843899" y="3579862"/>
            <a:ext cx="4897823" cy="960283"/>
          </a:xfrm>
          <a:prstGeom prst="rect">
            <a:avLst/>
          </a:prstGeom>
          <a:noFill/>
        </p:spPr>
        <p:txBody>
          <a:bodyPr wrap="square" lIns="93745" tIns="46873" rIns="93745" bIns="46873" rtlCol="0">
            <a:spAutoFit/>
          </a:bodyPr>
          <a:lstStyle/>
          <a:p>
            <a:pPr>
              <a:lnSpc>
                <a:spcPct val="120000"/>
              </a:lnSpc>
            </a:pPr>
            <a:r>
              <a:rPr lang="zh-CN" altLang="en-US" sz="1200" dirty="0"/>
              <a:t>些党员党的意识淡化的问题，主要是看齐意识不强，不守政治纪律政治规矩，在党不言党、不爱党、不护党、不为党，组织纪律散漫，不按规定参加党的组织生活，不按时交纳党费，不完成党组织分配的任务，不按党的组织原则办事等</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911673" y="3579244"/>
            <a:ext cx="1746632" cy="913858"/>
            <a:chOff x="710462" y="2852936"/>
            <a:chExt cx="2054324" cy="1106750"/>
          </a:xfrm>
        </p:grpSpPr>
        <p:grpSp>
          <p:nvGrpSpPr>
            <p:cNvPr id="11" name="组合 10"/>
            <p:cNvGrpSpPr/>
            <p:nvPr/>
          </p:nvGrpSpPr>
          <p:grpSpPr>
            <a:xfrm>
              <a:off x="710462" y="2852936"/>
              <a:ext cx="2054324" cy="1106750"/>
              <a:chOff x="717476" y="1291449"/>
              <a:chExt cx="2054324" cy="1106750"/>
            </a:xfrm>
          </p:grpSpPr>
          <p:sp>
            <p:nvSpPr>
              <p:cNvPr id="14" name="圆角矩形 13"/>
              <p:cNvSpPr/>
              <p:nvPr/>
            </p:nvSpPr>
            <p:spPr>
              <a:xfrm>
                <a:off x="717476" y="1291449"/>
                <a:ext cx="2054324" cy="1106750"/>
              </a:xfrm>
              <a:prstGeom prst="roundRect">
                <a:avLst>
                  <a:gd name="adj" fmla="val 10880"/>
                </a:avLst>
              </a:prstGeom>
              <a:solidFill>
                <a:srgbClr val="FF920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15" name="TextBox 14"/>
              <p:cNvSpPr txBox="1"/>
              <p:nvPr/>
            </p:nvSpPr>
            <p:spPr>
              <a:xfrm>
                <a:off x="1403648" y="1379406"/>
                <a:ext cx="1224138" cy="1011292"/>
              </a:xfrm>
              <a:prstGeom prst="rect">
                <a:avLst/>
              </a:prstGeom>
              <a:noFill/>
            </p:spPr>
            <p:txBody>
              <a:bodyPr wrap="square" rtlCol="0">
                <a:spAutoFit/>
              </a:bodyPr>
              <a:lstStyle/>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着力</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解决</a:t>
                </a:r>
              </a:p>
            </p:txBody>
          </p:sp>
        </p:grpSp>
        <p:sp>
          <p:nvSpPr>
            <p:cNvPr id="12" name="Freeform 26"/>
            <p:cNvSpPr>
              <a:spLocks noEditPoints="1"/>
            </p:cNvSpPr>
            <p:nvPr/>
          </p:nvSpPr>
          <p:spPr bwMode="auto">
            <a:xfrm>
              <a:off x="827584" y="3042970"/>
              <a:ext cx="466912" cy="468680"/>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solidFill>
            <a:ln w="9525">
              <a:noFill/>
              <a:round/>
              <a:headEnd/>
              <a:tailEnd/>
            </a:ln>
          </p:spPr>
          <p:txBody>
            <a:bodyPr/>
            <a:lstStyle/>
            <a:p>
              <a:pPr>
                <a:lnSpc>
                  <a:spcPct val="120000"/>
                </a:lnSpc>
              </a:pPr>
              <a:endParaRPr lang="da-DK"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3" name="Freeform 27"/>
            <p:cNvSpPr>
              <a:spLocks noEditPoints="1"/>
            </p:cNvSpPr>
            <p:nvPr/>
          </p:nvSpPr>
          <p:spPr bwMode="auto">
            <a:xfrm>
              <a:off x="1226260" y="3382973"/>
              <a:ext cx="332082" cy="334059"/>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solidFill>
            <a:ln w="9525">
              <a:noFill/>
              <a:round/>
              <a:headEnd/>
              <a:tailEnd/>
            </a:ln>
          </p:spPr>
          <p:txBody>
            <a:bodyPr/>
            <a:lstStyle/>
            <a:p>
              <a:pPr>
                <a:lnSpc>
                  <a:spcPct val="120000"/>
                </a:lnSpc>
              </a:pPr>
              <a:endParaRPr lang="da-DK" sz="1400"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31" name="矩形 30"/>
          <p:cNvSpPr/>
          <p:nvPr/>
        </p:nvSpPr>
        <p:spPr>
          <a:xfrm>
            <a:off x="1115616" y="1687909"/>
            <a:ext cx="7188720" cy="307777"/>
          </a:xfrm>
          <a:prstGeom prst="rect">
            <a:avLst/>
          </a:prstGeom>
        </p:spPr>
        <p:txBody>
          <a:bodyPr wrap="square">
            <a:spAutoFit/>
          </a:bodyPr>
          <a:lstStyle/>
          <a:p>
            <a:r>
              <a:rPr lang="zh-CN" altLang="en-US" dirty="0">
                <a:latin typeface="微软雅黑" pitchFamily="34" charset="-122"/>
                <a:ea typeface="微软雅黑" pitchFamily="34" charset="-122"/>
              </a:rPr>
              <a:t>开展“两学一做”学习教育，要增强针对性，“学”要带着问题学，“做”要针对问题改。</a:t>
            </a:r>
          </a:p>
        </p:txBody>
      </p:sp>
      <p:sp>
        <p:nvSpPr>
          <p:cNvPr id="3072" name="矩形 3071"/>
          <p:cNvSpPr/>
          <p:nvPr/>
        </p:nvSpPr>
        <p:spPr>
          <a:xfrm>
            <a:off x="1491907" y="1183853"/>
            <a:ext cx="5998758" cy="461665"/>
          </a:xfrm>
          <a:prstGeom prst="rect">
            <a:avLst/>
          </a:prstGeom>
        </p:spPr>
        <p:txBody>
          <a:bodyPr wrap="none">
            <a:spAutoFit/>
          </a:bodyPr>
          <a:lstStyle/>
          <a:p>
            <a:r>
              <a:rPr lang="zh-CN" altLang="en-US" sz="2400" b="1" dirty="0">
                <a:solidFill>
                  <a:srgbClr val="C00000"/>
                </a:solidFill>
                <a:latin typeface="微软雅黑" pitchFamily="34" charset="-122"/>
                <a:ea typeface="微软雅黑" pitchFamily="34" charset="-122"/>
              </a:rPr>
              <a:t>“学”</a:t>
            </a:r>
            <a:r>
              <a:rPr lang="zh-CN" altLang="en-US" sz="2400" b="1" dirty="0">
                <a:latin typeface="微软雅黑" pitchFamily="34" charset="-122"/>
                <a:ea typeface="微软雅黑" pitchFamily="34" charset="-122"/>
              </a:rPr>
              <a:t>要带着问题</a:t>
            </a:r>
            <a:r>
              <a:rPr lang="zh-CN" altLang="en-US" sz="2400" b="1" dirty="0" smtClean="0">
                <a:latin typeface="微软雅黑" pitchFamily="34" charset="-122"/>
                <a:ea typeface="微软雅黑" pitchFamily="34" charset="-122"/>
              </a:rPr>
              <a:t>学   </a:t>
            </a:r>
            <a:r>
              <a:rPr lang="zh-CN" altLang="en-US" sz="2400" b="1" dirty="0" smtClean="0">
                <a:solidFill>
                  <a:srgbClr val="C00000"/>
                </a:solidFill>
                <a:latin typeface="微软雅黑" pitchFamily="34" charset="-122"/>
                <a:ea typeface="微软雅黑" pitchFamily="34" charset="-122"/>
              </a:rPr>
              <a:t>“做”</a:t>
            </a:r>
            <a:r>
              <a:rPr lang="zh-CN" altLang="en-US" sz="2400" b="1" dirty="0">
                <a:latin typeface="微软雅黑" pitchFamily="34" charset="-122"/>
                <a:ea typeface="微软雅黑" pitchFamily="34" charset="-122"/>
              </a:rPr>
              <a:t>要针对问题改</a:t>
            </a:r>
          </a:p>
        </p:txBody>
      </p:sp>
      <p:sp>
        <p:nvSpPr>
          <p:cNvPr id="35" name="矩形 34"/>
          <p:cNvSpPr/>
          <p:nvPr/>
        </p:nvSpPr>
        <p:spPr>
          <a:xfrm>
            <a:off x="1263109" y="165869"/>
            <a:ext cx="5109091" cy="461665"/>
          </a:xfrm>
          <a:prstGeom prst="rect">
            <a:avLst/>
          </a:prstGeom>
        </p:spPr>
        <p:txBody>
          <a:bodyPr wrap="none">
            <a:spAutoFit/>
          </a:bodyPr>
          <a:lstStyle/>
          <a:p>
            <a:r>
              <a:rPr lang="zh-CN" altLang="en-US" sz="2400" b="1" dirty="0" smtClean="0">
                <a:latin typeface="微软雅黑" pitchFamily="34" charset="-122"/>
                <a:ea typeface="微软雅黑" pitchFamily="34" charset="-122"/>
              </a:rPr>
              <a:t>增强“</a:t>
            </a:r>
            <a:r>
              <a:rPr lang="zh-CN" altLang="en-US" sz="2400" b="1" dirty="0">
                <a:latin typeface="微软雅黑" pitchFamily="34" charset="-122"/>
                <a:ea typeface="微软雅黑" pitchFamily="34" charset="-122"/>
              </a:rPr>
              <a:t>两学一做”学习</a:t>
            </a:r>
            <a:r>
              <a:rPr lang="zh-CN" altLang="en-US" sz="2400" b="1" dirty="0" smtClean="0">
                <a:latin typeface="微软雅黑" pitchFamily="34" charset="-122"/>
                <a:ea typeface="微软雅黑" pitchFamily="34" charset="-122"/>
              </a:rPr>
              <a:t>教育</a:t>
            </a:r>
            <a:r>
              <a:rPr lang="zh-CN" altLang="en-US" sz="2400" b="1" dirty="0">
                <a:latin typeface="微软雅黑" pitchFamily="34" charset="-122"/>
                <a:ea typeface="微软雅黑" pitchFamily="34" charset="-122"/>
              </a:rPr>
              <a:t>的</a:t>
            </a:r>
            <a:r>
              <a:rPr lang="zh-CN" altLang="en-US" sz="2400" b="1" dirty="0" smtClean="0">
                <a:latin typeface="微软雅黑" pitchFamily="34" charset="-122"/>
                <a:ea typeface="微软雅黑" pitchFamily="34" charset="-122"/>
              </a:rPr>
              <a:t>针对性</a:t>
            </a:r>
            <a:endParaRPr lang="zh-CN" altLang="en-US" sz="2400" b="1" dirty="0">
              <a:latin typeface="微软雅黑" pitchFamily="34" charset="-122"/>
              <a:ea typeface="微软雅黑" pitchFamily="34" charset="-122"/>
            </a:endParaRPr>
          </a:p>
        </p:txBody>
      </p:sp>
    </p:spTree>
    <p:extLst>
      <p:ext uri="{BB962C8B-B14F-4D97-AF65-F5344CB8AC3E}">
        <p14:creationId xmlns:p14="http://schemas.microsoft.com/office/powerpoint/2010/main" val="3264641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072"/>
                                        </p:tgtEl>
                                        <p:attrNameLst>
                                          <p:attrName>style.visibility</p:attrName>
                                        </p:attrNameLst>
                                      </p:cBhvr>
                                      <p:to>
                                        <p:strVal val="visible"/>
                                      </p:to>
                                    </p:set>
                                    <p:anim calcmode="lin" valueType="num">
                                      <p:cBhvr additive="base">
                                        <p:cTn id="11" dur="500" fill="hold"/>
                                        <p:tgtEl>
                                          <p:spTgt spid="3072"/>
                                        </p:tgtEl>
                                        <p:attrNameLst>
                                          <p:attrName>ppt_x</p:attrName>
                                        </p:attrNameLst>
                                      </p:cBhvr>
                                      <p:tavLst>
                                        <p:tav tm="0">
                                          <p:val>
                                            <p:strVal val="#ppt_x"/>
                                          </p:val>
                                        </p:tav>
                                        <p:tav tm="100000">
                                          <p:val>
                                            <p:strVal val="#ppt_x"/>
                                          </p:val>
                                        </p:tav>
                                      </p:tavLst>
                                    </p:anim>
                                    <p:anim calcmode="lin" valueType="num">
                                      <p:cBhvr additive="base">
                                        <p:cTn id="12" dur="500" fill="hold"/>
                                        <p:tgtEl>
                                          <p:spTgt spid="307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22" presetClass="entr" presetSubtype="8" fill="hold" grpId="0" nodeType="withEffect">
                                  <p:stCondLst>
                                    <p:cond delay="6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2600"/>
                            </p:stCondLst>
                            <p:childTnLst>
                              <p:par>
                                <p:cTn id="29" presetID="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3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22" presetClass="entr" presetSubtype="8" fill="hold" grpId="0" nodeType="withEffect">
                                  <p:stCondLst>
                                    <p:cond delay="6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P spid="9" grpId="0"/>
      <p:bldP spid="31" grpId="0"/>
      <p:bldP spid="307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827584" y="988368"/>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a:endParaRPr>
          </a:p>
        </p:txBody>
      </p:sp>
      <p:grpSp>
        <p:nvGrpSpPr>
          <p:cNvPr id="3" name="组合 2"/>
          <p:cNvGrpSpPr/>
          <p:nvPr/>
        </p:nvGrpSpPr>
        <p:grpSpPr>
          <a:xfrm>
            <a:off x="911673" y="1070034"/>
            <a:ext cx="1746632" cy="913858"/>
            <a:chOff x="717476" y="1291449"/>
            <a:chExt cx="2054324" cy="1106750"/>
          </a:xfrm>
        </p:grpSpPr>
        <p:sp>
          <p:nvSpPr>
            <p:cNvPr id="4" name="圆角矩形 3"/>
            <p:cNvSpPr/>
            <p:nvPr/>
          </p:nvSpPr>
          <p:spPr>
            <a:xfrm>
              <a:off x="717476" y="1291449"/>
              <a:ext cx="2054324" cy="1106750"/>
            </a:xfrm>
            <a:prstGeom prst="roundRect">
              <a:avLst>
                <a:gd name="adj" fmla="val 10880"/>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5" name="Freeform 41"/>
            <p:cNvSpPr>
              <a:spLocks noEditPoints="1"/>
            </p:cNvSpPr>
            <p:nvPr/>
          </p:nvSpPr>
          <p:spPr bwMode="auto">
            <a:xfrm>
              <a:off x="827584" y="1596212"/>
              <a:ext cx="576064" cy="517480"/>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headEnd/>
              <a:tailEnd/>
            </a:ln>
          </p:spPr>
          <p:txBody>
            <a:bodyPr/>
            <a:lstStyle/>
            <a:p>
              <a:pPr>
                <a:lnSpc>
                  <a:spcPct val="120000"/>
                </a:lnSpc>
                <a:defRPr/>
              </a:pPr>
              <a:endParaRPr lang="en-US"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1403648" y="1365998"/>
              <a:ext cx="1224138" cy="1011292"/>
            </a:xfrm>
            <a:prstGeom prst="rect">
              <a:avLst/>
            </a:prstGeom>
            <a:noFill/>
          </p:spPr>
          <p:txBody>
            <a:bodyPr wrap="square" rtlCol="0">
              <a:spAutoFit/>
            </a:bodyPr>
            <a:lstStyle/>
            <a:p>
              <a:pPr algn="ctr">
                <a:lnSpc>
                  <a:spcPct val="120000"/>
                </a:lnSpc>
              </a:pPr>
              <a:r>
                <a:rPr lang="zh-CN" altLang="en-US" sz="2100" b="1" dirty="0" smtClean="0">
                  <a:solidFill>
                    <a:schemeClr val="bg1"/>
                  </a:solidFill>
                  <a:latin typeface="微软雅黑" panose="020B0503020204020204" pitchFamily="34" charset="-122"/>
                  <a:ea typeface="微软雅黑" panose="020B0503020204020204" pitchFamily="34" charset="-122"/>
                </a:rPr>
                <a:t>着力</a:t>
              </a:r>
              <a:endParaRPr lang="en-US" altLang="zh-CN" sz="2100" b="1" dirty="0" smtClean="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2100" b="1" dirty="0" smtClean="0">
                  <a:solidFill>
                    <a:schemeClr val="bg1"/>
                  </a:solidFill>
                  <a:latin typeface="微软雅黑" panose="020B0503020204020204" pitchFamily="34" charset="-122"/>
                  <a:ea typeface="微软雅黑" panose="020B0503020204020204" pitchFamily="34" charset="-122"/>
                </a:rPr>
                <a:t>解决</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58"/>
          <p:cNvSpPr txBox="1"/>
          <p:nvPr/>
        </p:nvSpPr>
        <p:spPr>
          <a:xfrm>
            <a:off x="2843899" y="1175337"/>
            <a:ext cx="4897823" cy="738684"/>
          </a:xfrm>
          <a:prstGeom prst="rect">
            <a:avLst/>
          </a:prstGeom>
          <a:noFill/>
        </p:spPr>
        <p:txBody>
          <a:bodyPr wrap="square" lIns="93745" tIns="46873" rIns="93745" bIns="46873" rtlCol="0">
            <a:spAutoFit/>
          </a:bodyPr>
          <a:lstStyle/>
          <a:p>
            <a:pPr>
              <a:lnSpc>
                <a:spcPct val="120000"/>
              </a:lnSpc>
            </a:pPr>
            <a:r>
              <a:rPr lang="zh-CN" altLang="en-US" sz="1200" dirty="0"/>
              <a:t>一些党员宗旨观念淡薄的问题，主要是利己主义严重，漠视群众疾苦、与民争利、执法不公、吃拿卡要、假公济私、损害群众利益，在人民群众生命财产安全受到威胁时临危退缩等</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8" name="圆角矩形 7"/>
          <p:cNvSpPr/>
          <p:nvPr/>
        </p:nvSpPr>
        <p:spPr>
          <a:xfrm>
            <a:off x="827584" y="2277709"/>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a:endParaRPr>
          </a:p>
        </p:txBody>
      </p:sp>
      <p:sp>
        <p:nvSpPr>
          <p:cNvPr id="9" name="文本框 58"/>
          <p:cNvSpPr txBox="1"/>
          <p:nvPr/>
        </p:nvSpPr>
        <p:spPr>
          <a:xfrm>
            <a:off x="2843899" y="2442941"/>
            <a:ext cx="4897823" cy="517085"/>
          </a:xfrm>
          <a:prstGeom prst="rect">
            <a:avLst/>
          </a:prstGeom>
          <a:noFill/>
        </p:spPr>
        <p:txBody>
          <a:bodyPr wrap="square" lIns="93745" tIns="46873" rIns="93745" bIns="46873" rtlCol="0">
            <a:spAutoFit/>
          </a:bodyPr>
          <a:lstStyle/>
          <a:p>
            <a:pPr>
              <a:lnSpc>
                <a:spcPct val="120000"/>
              </a:lnSpc>
            </a:pPr>
            <a:r>
              <a:rPr lang="zh-CN" altLang="en-US" sz="1200" dirty="0"/>
              <a:t>一些党员精神不振的问题，主要是工作消极懈怠，不作为、不会为、不善为，逃避责任，不起先锋模范作用等</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827584" y="3585784"/>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a:endParaRPr>
          </a:p>
        </p:txBody>
      </p:sp>
      <p:sp>
        <p:nvSpPr>
          <p:cNvPr id="11" name="文本框 58"/>
          <p:cNvSpPr txBox="1"/>
          <p:nvPr/>
        </p:nvSpPr>
        <p:spPr>
          <a:xfrm>
            <a:off x="2843899" y="3748403"/>
            <a:ext cx="4897823" cy="738684"/>
          </a:xfrm>
          <a:prstGeom prst="rect">
            <a:avLst/>
          </a:prstGeom>
          <a:noFill/>
        </p:spPr>
        <p:txBody>
          <a:bodyPr wrap="square" lIns="93745" tIns="46873" rIns="93745" bIns="46873" rtlCol="0">
            <a:spAutoFit/>
          </a:bodyPr>
          <a:lstStyle/>
          <a:p>
            <a:pPr>
              <a:lnSpc>
                <a:spcPct val="120000"/>
              </a:lnSpc>
            </a:pPr>
            <a:r>
              <a:rPr lang="zh-CN" altLang="en-US" sz="1200" dirty="0"/>
              <a:t>一些党员道德行为不端的问题，主要是违反社会公德、职业道德、家庭美德，不注意个人品德，贪图享受、奢侈浪费等。要持之以恒纠正“四风”，抓好不严不实突出问题整改，推动党的作风不断好转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911673" y="2355902"/>
            <a:ext cx="1746632" cy="913858"/>
            <a:chOff x="710462" y="2852936"/>
            <a:chExt cx="2054324" cy="1106750"/>
          </a:xfrm>
        </p:grpSpPr>
        <p:grpSp>
          <p:nvGrpSpPr>
            <p:cNvPr id="13" name="组合 12"/>
            <p:cNvGrpSpPr/>
            <p:nvPr/>
          </p:nvGrpSpPr>
          <p:grpSpPr>
            <a:xfrm>
              <a:off x="710462" y="2852936"/>
              <a:ext cx="2054324" cy="1106750"/>
              <a:chOff x="717476" y="1291449"/>
              <a:chExt cx="2054324" cy="1106750"/>
            </a:xfrm>
          </p:grpSpPr>
          <p:sp>
            <p:nvSpPr>
              <p:cNvPr id="16" name="圆角矩形 15"/>
              <p:cNvSpPr/>
              <p:nvPr/>
            </p:nvSpPr>
            <p:spPr>
              <a:xfrm>
                <a:off x="717476" y="1291449"/>
                <a:ext cx="2054324" cy="1106750"/>
              </a:xfrm>
              <a:prstGeom prst="roundRect">
                <a:avLst>
                  <a:gd name="adj" fmla="val 10880"/>
                </a:avLst>
              </a:prstGeom>
              <a:solidFill>
                <a:srgbClr val="FF920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17" name="TextBox 16"/>
              <p:cNvSpPr txBox="1"/>
              <p:nvPr/>
            </p:nvSpPr>
            <p:spPr>
              <a:xfrm>
                <a:off x="1403648" y="1378443"/>
                <a:ext cx="1224138" cy="1011292"/>
              </a:xfrm>
              <a:prstGeom prst="rect">
                <a:avLst/>
              </a:prstGeom>
              <a:noFill/>
            </p:spPr>
            <p:txBody>
              <a:bodyPr wrap="square" rtlCol="0">
                <a:spAutoFit/>
              </a:bodyPr>
              <a:lstStyle/>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着力</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解决</a:t>
                </a:r>
              </a:p>
            </p:txBody>
          </p:sp>
        </p:grpSp>
        <p:sp>
          <p:nvSpPr>
            <p:cNvPr id="14" name="Freeform 26"/>
            <p:cNvSpPr>
              <a:spLocks noEditPoints="1"/>
            </p:cNvSpPr>
            <p:nvPr/>
          </p:nvSpPr>
          <p:spPr bwMode="auto">
            <a:xfrm>
              <a:off x="827584" y="3042970"/>
              <a:ext cx="466912" cy="468680"/>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solidFill>
            <a:ln w="9525">
              <a:noFill/>
              <a:round/>
              <a:headEnd/>
              <a:tailEnd/>
            </a:ln>
          </p:spPr>
          <p:txBody>
            <a:bodyPr/>
            <a:lstStyle/>
            <a:p>
              <a:pPr>
                <a:lnSpc>
                  <a:spcPct val="120000"/>
                </a:lnSpc>
              </a:pPr>
              <a:endParaRPr lang="da-DK"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5" name="Freeform 27"/>
            <p:cNvSpPr>
              <a:spLocks noEditPoints="1"/>
            </p:cNvSpPr>
            <p:nvPr/>
          </p:nvSpPr>
          <p:spPr bwMode="auto">
            <a:xfrm>
              <a:off x="1226260" y="3382973"/>
              <a:ext cx="332082" cy="334059"/>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solidFill>
            <a:ln w="9525">
              <a:noFill/>
              <a:round/>
              <a:headEnd/>
              <a:tailEnd/>
            </a:ln>
          </p:spPr>
          <p:txBody>
            <a:bodyPr/>
            <a:lstStyle/>
            <a:p>
              <a:pPr>
                <a:lnSpc>
                  <a:spcPct val="120000"/>
                </a:lnSpc>
              </a:pPr>
              <a:endParaRPr lang="da-DK" sz="1400"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911673" y="3663977"/>
            <a:ext cx="1746632" cy="913858"/>
            <a:chOff x="710462" y="4437112"/>
            <a:chExt cx="2054324" cy="1106750"/>
          </a:xfrm>
        </p:grpSpPr>
        <p:grpSp>
          <p:nvGrpSpPr>
            <p:cNvPr id="19" name="组合 18"/>
            <p:cNvGrpSpPr/>
            <p:nvPr/>
          </p:nvGrpSpPr>
          <p:grpSpPr>
            <a:xfrm>
              <a:off x="710462" y="4437112"/>
              <a:ext cx="2054324" cy="1106750"/>
              <a:chOff x="717476" y="1291449"/>
              <a:chExt cx="2054324" cy="1106750"/>
            </a:xfrm>
          </p:grpSpPr>
          <p:sp>
            <p:nvSpPr>
              <p:cNvPr id="21" name="圆角矩形 20"/>
              <p:cNvSpPr/>
              <p:nvPr/>
            </p:nvSpPr>
            <p:spPr>
              <a:xfrm>
                <a:off x="717476" y="1291449"/>
                <a:ext cx="2054324" cy="1106750"/>
              </a:xfrm>
              <a:prstGeom prst="roundRect">
                <a:avLst>
                  <a:gd name="adj" fmla="val 10880"/>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22" name="TextBox 21"/>
              <p:cNvSpPr txBox="1"/>
              <p:nvPr/>
            </p:nvSpPr>
            <p:spPr>
              <a:xfrm>
                <a:off x="1403648" y="1363995"/>
                <a:ext cx="1224138" cy="1011292"/>
              </a:xfrm>
              <a:prstGeom prst="rect">
                <a:avLst/>
              </a:prstGeom>
              <a:noFill/>
            </p:spPr>
            <p:txBody>
              <a:bodyPr wrap="square" rtlCol="0">
                <a:spAutoFit/>
              </a:bodyPr>
              <a:lstStyle/>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着力</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解决</a:t>
                </a:r>
              </a:p>
            </p:txBody>
          </p:sp>
        </p:grpSp>
        <p:sp>
          <p:nvSpPr>
            <p:cNvPr id="20" name="Freeform 41"/>
            <p:cNvSpPr>
              <a:spLocks noEditPoints="1"/>
            </p:cNvSpPr>
            <p:nvPr/>
          </p:nvSpPr>
          <p:spPr bwMode="auto">
            <a:xfrm>
              <a:off x="827584" y="4743250"/>
              <a:ext cx="615527" cy="494474"/>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solidFill>
            <a:ln w="9525">
              <a:noFill/>
              <a:round/>
              <a:headEnd/>
              <a:tailEnd/>
            </a:ln>
          </p:spPr>
          <p:txBody>
            <a:bodyPr/>
            <a:lstStyle/>
            <a:p>
              <a:pPr>
                <a:lnSpc>
                  <a:spcPct val="120000"/>
                </a:lnSpc>
              </a:pPr>
              <a:endParaRPr lang="en-US" sz="1400"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23" name="矩形 22"/>
          <p:cNvSpPr/>
          <p:nvPr/>
        </p:nvSpPr>
        <p:spPr>
          <a:xfrm>
            <a:off x="1331640" y="195486"/>
            <a:ext cx="5109091" cy="461665"/>
          </a:xfrm>
          <a:prstGeom prst="rect">
            <a:avLst/>
          </a:prstGeom>
        </p:spPr>
        <p:txBody>
          <a:bodyPr wrap="none">
            <a:spAutoFit/>
          </a:bodyPr>
          <a:lstStyle/>
          <a:p>
            <a:r>
              <a:rPr lang="zh-CN" altLang="en-US" sz="2400" b="1" dirty="0" smtClean="0">
                <a:latin typeface="微软雅黑" pitchFamily="34" charset="-122"/>
                <a:ea typeface="微软雅黑" pitchFamily="34" charset="-122"/>
              </a:rPr>
              <a:t>增强“</a:t>
            </a:r>
            <a:r>
              <a:rPr lang="zh-CN" altLang="en-US" sz="2400" b="1" dirty="0">
                <a:latin typeface="微软雅黑" pitchFamily="34" charset="-122"/>
                <a:ea typeface="微软雅黑" pitchFamily="34" charset="-122"/>
              </a:rPr>
              <a:t>两学一做”学习</a:t>
            </a:r>
            <a:r>
              <a:rPr lang="zh-CN" altLang="en-US" sz="2400" b="1" dirty="0" smtClean="0">
                <a:latin typeface="微软雅黑" pitchFamily="34" charset="-122"/>
                <a:ea typeface="微软雅黑" pitchFamily="34" charset="-122"/>
              </a:rPr>
              <a:t>教育</a:t>
            </a:r>
            <a:r>
              <a:rPr lang="zh-CN" altLang="en-US" sz="2400" b="1" dirty="0">
                <a:latin typeface="微软雅黑" pitchFamily="34" charset="-122"/>
                <a:ea typeface="微软雅黑" pitchFamily="34" charset="-122"/>
              </a:rPr>
              <a:t>的</a:t>
            </a:r>
            <a:r>
              <a:rPr lang="zh-CN" altLang="en-US" sz="2400" b="1" dirty="0" smtClean="0">
                <a:latin typeface="微软雅黑" pitchFamily="34" charset="-122"/>
                <a:ea typeface="微软雅黑" pitchFamily="34" charset="-122"/>
              </a:rPr>
              <a:t>针对性</a:t>
            </a:r>
            <a:endParaRPr lang="zh-CN" altLang="en-US" sz="2400" b="1" dirty="0">
              <a:latin typeface="微软雅黑" pitchFamily="34" charset="-122"/>
              <a:ea typeface="微软雅黑" pitchFamily="34" charset="-122"/>
            </a:endParaRPr>
          </a:p>
        </p:txBody>
      </p:sp>
    </p:spTree>
    <p:extLst>
      <p:ext uri="{BB962C8B-B14F-4D97-AF65-F5344CB8AC3E}">
        <p14:creationId xmlns:p14="http://schemas.microsoft.com/office/powerpoint/2010/main" val="1345514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3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2" presetClass="entr" presetSubtype="8" fill="hold" grpId="0" nodeType="withEffect">
                                  <p:stCondLst>
                                    <p:cond delay="6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600"/>
                            </p:stCondLst>
                            <p:childTnLst>
                              <p:par>
                                <p:cTn id="20" presetID="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3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2" presetClass="entr" presetSubtype="8" fill="hold" grpId="0" nodeType="withEffect">
                                  <p:stCondLst>
                                    <p:cond delay="6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2700"/>
                            </p:stCondLst>
                            <p:childTnLst>
                              <p:par>
                                <p:cTn id="31" presetID="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par>
                                <p:cTn id="35" presetID="10" presetClass="entr" presetSubtype="0" fill="hold" nodeType="withEffect">
                                  <p:stCondLst>
                                    <p:cond delay="3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22" presetClass="entr" presetSubtype="8" fill="hold" grpId="0" nodeType="withEffect">
                                  <p:stCondLst>
                                    <p:cond delay="60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P spid="9" grpId="0"/>
      <p:bldP spid="10" grpId="0" animBg="1"/>
      <p:bldP spid="1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a:spLocks/>
          </p:cNvSpPr>
          <p:nvPr/>
        </p:nvSpPr>
        <p:spPr>
          <a:xfrm>
            <a:off x="1079604" y="195486"/>
            <a:ext cx="5724644" cy="461665"/>
          </a:xfrm>
          <a:prstGeom prst="rect">
            <a:avLst/>
          </a:prstGeom>
        </p:spPr>
        <p:txBody>
          <a:bodyPr wrap="none">
            <a:spAutoFit/>
          </a:bodyPr>
          <a:lstStyle>
            <a:defPPr>
              <a:defRPr lang="zh-CN"/>
            </a:defPPr>
            <a:lvl1pPr>
              <a:defRPr sz="2400" b="1">
                <a:latin typeface="微软雅黑" pitchFamily="34" charset="-122"/>
                <a:ea typeface="微软雅黑" pitchFamily="34" charset="-122"/>
              </a:defRPr>
            </a:lvl1pPr>
          </a:lstStyle>
          <a:p>
            <a:r>
              <a:rPr lang="zh-CN" altLang="en-US" dirty="0"/>
              <a:t>“六个”坚持确保“两学一做”取得实效</a:t>
            </a:r>
          </a:p>
        </p:txBody>
      </p:sp>
      <p:grpSp>
        <p:nvGrpSpPr>
          <p:cNvPr id="2" name="组合 1"/>
          <p:cNvGrpSpPr/>
          <p:nvPr/>
        </p:nvGrpSpPr>
        <p:grpSpPr>
          <a:xfrm>
            <a:off x="864592" y="1022376"/>
            <a:ext cx="2399589" cy="2399912"/>
            <a:chOff x="745731" y="958018"/>
            <a:chExt cx="2399589" cy="2399912"/>
          </a:xfrm>
        </p:grpSpPr>
        <p:sp>
          <p:nvSpPr>
            <p:cNvPr id="3" name="菱形 2"/>
            <p:cNvSpPr/>
            <p:nvPr/>
          </p:nvSpPr>
          <p:spPr>
            <a:xfrm>
              <a:off x="745731" y="95801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srgbClr val="FFFF00"/>
                </a:solidFill>
                <a:latin typeface="微软雅黑" pitchFamily="34" charset="-122"/>
                <a:ea typeface="微软雅黑" pitchFamily="34" charset="-122"/>
              </a:endParaRPr>
            </a:p>
          </p:txBody>
        </p:sp>
        <p:sp>
          <p:nvSpPr>
            <p:cNvPr id="4" name="菱形 3"/>
            <p:cNvSpPr/>
            <p:nvPr/>
          </p:nvSpPr>
          <p:spPr>
            <a:xfrm>
              <a:off x="947183" y="1159497"/>
              <a:ext cx="1996684" cy="1996953"/>
            </a:xfrm>
            <a:prstGeom prst="diamond">
              <a:avLst/>
            </a:prstGeom>
            <a:solidFill>
              <a:srgbClr val="FF0000"/>
            </a:solidFill>
            <a:ln w="28575" cap="flat">
              <a:noFill/>
              <a:prstDash val="solid"/>
              <a:miter lim="800000"/>
              <a:headEnd/>
              <a:tailEnd/>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00"/>
                </a:solidFill>
                <a:effectLst/>
                <a:uLnTx/>
                <a:uFillTx/>
                <a:latin typeface="微软雅黑" pitchFamily="34" charset="-122"/>
                <a:ea typeface="微软雅黑" pitchFamily="34" charset="-122"/>
              </a:endParaRPr>
            </a:p>
          </p:txBody>
        </p:sp>
        <p:sp>
          <p:nvSpPr>
            <p:cNvPr id="5" name="文本框 36"/>
            <p:cNvSpPr txBox="1">
              <a:spLocks noChangeArrowheads="1"/>
            </p:cNvSpPr>
            <p:nvPr/>
          </p:nvSpPr>
          <p:spPr bwMode="auto">
            <a:xfrm>
              <a:off x="1285002" y="1548963"/>
              <a:ext cx="1439945" cy="130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algn="ctr"/>
              <a:r>
                <a:rPr lang="zh-CN" altLang="en-US" sz="3200" b="1" dirty="0" smtClean="0">
                  <a:solidFill>
                    <a:srgbClr val="FFFF00"/>
                  </a:solidFill>
                  <a:effectLst>
                    <a:outerShdw blurRad="38100" dist="38100" dir="2700000" algn="tl">
                      <a:srgbClr val="000000">
                        <a:alpha val="43137"/>
                      </a:srgbClr>
                    </a:outerShdw>
                  </a:effectLst>
                  <a:latin typeface="微软雅黑" pitchFamily="34" charset="-122"/>
                </a:rPr>
                <a:t>坚持</a:t>
              </a:r>
              <a:endParaRPr lang="en-US" altLang="zh-CN" sz="3200" b="1" dirty="0" smtClean="0">
                <a:solidFill>
                  <a:srgbClr val="FFFF00"/>
                </a:solidFill>
                <a:effectLst>
                  <a:outerShdw blurRad="38100" dist="38100" dir="2700000" algn="tl">
                    <a:srgbClr val="000000">
                      <a:alpha val="43137"/>
                    </a:srgbClr>
                  </a:outerShdw>
                </a:effectLst>
                <a:latin typeface="微软雅黑" pitchFamily="34" charset="-122"/>
              </a:endParaRPr>
            </a:p>
            <a:p>
              <a:pPr algn="ctr"/>
              <a:r>
                <a:rPr lang="zh-CN" altLang="en-US" sz="1600" dirty="0" smtClean="0">
                  <a:solidFill>
                    <a:schemeClr val="bg1"/>
                  </a:solidFill>
                  <a:latin typeface="微软雅黑" pitchFamily="34" charset="-122"/>
                </a:rPr>
                <a:t>正面</a:t>
              </a:r>
              <a:r>
                <a:rPr lang="zh-CN" altLang="en-US" sz="1600" dirty="0">
                  <a:solidFill>
                    <a:schemeClr val="bg1"/>
                  </a:solidFill>
                  <a:latin typeface="微软雅黑" pitchFamily="34" charset="-122"/>
                </a:rPr>
                <a:t>教育</a:t>
              </a:r>
              <a:r>
                <a:rPr lang="zh-CN" altLang="en-US" sz="1600" dirty="0" smtClean="0">
                  <a:solidFill>
                    <a:schemeClr val="bg1"/>
                  </a:solidFill>
                  <a:latin typeface="微软雅黑" pitchFamily="34" charset="-122"/>
                </a:rPr>
                <a:t>为主用</a:t>
              </a:r>
              <a:r>
                <a:rPr lang="zh-CN" altLang="en-US" sz="1600" dirty="0">
                  <a:solidFill>
                    <a:schemeClr val="bg1"/>
                  </a:solidFill>
                  <a:latin typeface="微软雅黑" pitchFamily="34" charset="-122"/>
                </a:rPr>
                <a:t>科学理论武装头脑</a:t>
              </a:r>
            </a:p>
          </p:txBody>
        </p:sp>
      </p:grpSp>
      <p:grpSp>
        <p:nvGrpSpPr>
          <p:cNvPr id="6" name="组合 5"/>
          <p:cNvGrpSpPr/>
          <p:nvPr/>
        </p:nvGrpSpPr>
        <p:grpSpPr>
          <a:xfrm>
            <a:off x="5988835" y="1022376"/>
            <a:ext cx="2399589" cy="2399912"/>
            <a:chOff x="5869974" y="958018"/>
            <a:chExt cx="2399589" cy="2399912"/>
          </a:xfrm>
        </p:grpSpPr>
        <p:sp>
          <p:nvSpPr>
            <p:cNvPr id="7" name="菱形 6"/>
            <p:cNvSpPr/>
            <p:nvPr/>
          </p:nvSpPr>
          <p:spPr>
            <a:xfrm>
              <a:off x="5869974" y="95801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srgbClr val="FFFF00"/>
                </a:solidFill>
                <a:latin typeface="微软雅黑" pitchFamily="34" charset="-122"/>
                <a:ea typeface="微软雅黑" pitchFamily="34" charset="-122"/>
              </a:endParaRPr>
            </a:p>
          </p:txBody>
        </p:sp>
        <p:sp>
          <p:nvSpPr>
            <p:cNvPr id="8" name="菱形 7"/>
            <p:cNvSpPr/>
            <p:nvPr/>
          </p:nvSpPr>
          <p:spPr>
            <a:xfrm>
              <a:off x="6071427" y="1159496"/>
              <a:ext cx="1996684" cy="1996953"/>
            </a:xfrm>
            <a:prstGeom prst="diamond">
              <a:avLst/>
            </a:prstGeom>
            <a:solidFill>
              <a:srgbClr val="FF0000"/>
            </a:solidFill>
            <a:ln w="28575" cap="flat">
              <a:noFill/>
              <a:prstDash val="solid"/>
              <a:miter lim="800000"/>
              <a:headEnd/>
              <a:tailEnd/>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00"/>
                </a:solidFill>
                <a:effectLst/>
                <a:uLnTx/>
                <a:uFillTx/>
                <a:latin typeface="微软雅黑" pitchFamily="34" charset="-122"/>
                <a:ea typeface="微软雅黑" pitchFamily="34" charset="-122"/>
              </a:endParaRPr>
            </a:p>
          </p:txBody>
        </p:sp>
        <p:sp>
          <p:nvSpPr>
            <p:cNvPr id="9" name="文本框 36"/>
            <p:cNvSpPr txBox="1">
              <a:spLocks noChangeArrowheads="1"/>
            </p:cNvSpPr>
            <p:nvPr/>
          </p:nvSpPr>
          <p:spPr bwMode="auto">
            <a:xfrm>
              <a:off x="6523225" y="1635646"/>
              <a:ext cx="1164440" cy="105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algn="ctr"/>
              <a:r>
                <a:rPr lang="zh-CN" altLang="en-US" sz="3200" b="1" dirty="0">
                  <a:solidFill>
                    <a:srgbClr val="FFFF00"/>
                  </a:solidFill>
                  <a:effectLst>
                    <a:outerShdw blurRad="38100" dist="38100" dir="2700000" algn="tl">
                      <a:srgbClr val="000000">
                        <a:alpha val="43137"/>
                      </a:srgbClr>
                    </a:outerShdw>
                  </a:effectLst>
                  <a:latin typeface="微软雅黑" pitchFamily="34" charset="-122"/>
                </a:rPr>
                <a:t>坚持</a:t>
              </a:r>
              <a:endParaRPr lang="en-US" altLang="zh-CN" sz="3200" b="1" dirty="0">
                <a:solidFill>
                  <a:srgbClr val="FFFF00"/>
                </a:solidFill>
                <a:effectLst>
                  <a:outerShdw blurRad="38100" dist="38100" dir="2700000" algn="tl">
                    <a:srgbClr val="000000">
                      <a:alpha val="43137"/>
                    </a:srgbClr>
                  </a:outerShdw>
                </a:effectLst>
                <a:latin typeface="微软雅黑" pitchFamily="34" charset="-122"/>
              </a:endParaRPr>
            </a:p>
            <a:p>
              <a:pPr algn="ctr"/>
              <a:r>
                <a:rPr lang="zh-CN" altLang="en-US" sz="1600" dirty="0" smtClean="0">
                  <a:solidFill>
                    <a:schemeClr val="bg1"/>
                  </a:solidFill>
                  <a:latin typeface="微软雅黑" pitchFamily="34" charset="-122"/>
                </a:rPr>
                <a:t>从实际出发</a:t>
              </a:r>
              <a:endParaRPr lang="en-US" altLang="zh-CN" sz="1600" dirty="0" smtClean="0">
                <a:solidFill>
                  <a:schemeClr val="bg1"/>
                </a:solidFill>
                <a:latin typeface="微软雅黑" pitchFamily="34" charset="-122"/>
              </a:endParaRPr>
            </a:p>
            <a:p>
              <a:pPr algn="ctr"/>
              <a:r>
                <a:rPr lang="zh-CN" altLang="en-US" sz="1600" dirty="0" smtClean="0">
                  <a:solidFill>
                    <a:schemeClr val="bg1"/>
                  </a:solidFill>
                  <a:latin typeface="微软雅黑" pitchFamily="34" charset="-122"/>
                </a:rPr>
                <a:t>分类</a:t>
              </a:r>
              <a:r>
                <a:rPr lang="zh-CN" altLang="en-US" sz="1600" dirty="0">
                  <a:solidFill>
                    <a:schemeClr val="bg1"/>
                  </a:solidFill>
                  <a:latin typeface="微软雅黑" pitchFamily="34" charset="-122"/>
                </a:rPr>
                <a:t>指导</a:t>
              </a:r>
            </a:p>
          </p:txBody>
        </p:sp>
      </p:grpSp>
      <p:grpSp>
        <p:nvGrpSpPr>
          <p:cNvPr id="10" name="组合 9"/>
          <p:cNvGrpSpPr/>
          <p:nvPr/>
        </p:nvGrpSpPr>
        <p:grpSpPr>
          <a:xfrm>
            <a:off x="2145654" y="2404086"/>
            <a:ext cx="2399589" cy="2399912"/>
            <a:chOff x="2026793" y="2339728"/>
            <a:chExt cx="2399589" cy="2399912"/>
          </a:xfrm>
        </p:grpSpPr>
        <p:sp>
          <p:nvSpPr>
            <p:cNvPr id="11" name="菱形 10"/>
            <p:cNvSpPr/>
            <p:nvPr/>
          </p:nvSpPr>
          <p:spPr>
            <a:xfrm>
              <a:off x="2026793" y="233972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srgbClr val="FFFF00"/>
                </a:solidFill>
                <a:latin typeface="微软雅黑" pitchFamily="34" charset="-122"/>
                <a:ea typeface="微软雅黑" pitchFamily="34" charset="-122"/>
              </a:endParaRPr>
            </a:p>
          </p:txBody>
        </p:sp>
        <p:sp>
          <p:nvSpPr>
            <p:cNvPr id="12" name="菱形 11"/>
            <p:cNvSpPr/>
            <p:nvPr/>
          </p:nvSpPr>
          <p:spPr>
            <a:xfrm>
              <a:off x="2208786" y="2541206"/>
              <a:ext cx="1996684" cy="1996953"/>
            </a:xfrm>
            <a:prstGeom prst="diamond">
              <a:avLst/>
            </a:prstGeom>
            <a:solidFill>
              <a:srgbClr val="FF9201"/>
            </a:solidFill>
            <a:ln w="28575" cap="flat">
              <a:noFill/>
              <a:prstDash val="solid"/>
              <a:miter lim="800000"/>
              <a:headEnd/>
              <a:tailEnd/>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00"/>
                </a:solidFill>
                <a:effectLst/>
                <a:uLnTx/>
                <a:uFillTx/>
                <a:latin typeface="微软雅黑" pitchFamily="34" charset="-122"/>
                <a:ea typeface="微软雅黑" pitchFamily="34" charset="-122"/>
              </a:endParaRPr>
            </a:p>
          </p:txBody>
        </p:sp>
        <p:sp>
          <p:nvSpPr>
            <p:cNvPr id="13" name="文本框 36"/>
            <p:cNvSpPr txBox="1">
              <a:spLocks noChangeArrowheads="1"/>
            </p:cNvSpPr>
            <p:nvPr/>
          </p:nvSpPr>
          <p:spPr bwMode="auto">
            <a:xfrm>
              <a:off x="2555776" y="3003798"/>
              <a:ext cx="1373622" cy="105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algn="ctr"/>
              <a:r>
                <a:rPr lang="zh-CN" altLang="en-US" sz="3200" b="1" dirty="0" smtClean="0">
                  <a:solidFill>
                    <a:srgbClr val="FF0000"/>
                  </a:solidFill>
                  <a:effectLst>
                    <a:outerShdw blurRad="38100" dist="38100" dir="2700000" algn="tl">
                      <a:srgbClr val="000000">
                        <a:alpha val="43137"/>
                      </a:srgbClr>
                    </a:outerShdw>
                  </a:effectLst>
                  <a:latin typeface="微软雅黑" pitchFamily="34" charset="-122"/>
                </a:rPr>
                <a:t>坚持</a:t>
              </a:r>
            </a:p>
            <a:p>
              <a:pPr algn="ctr"/>
              <a:r>
                <a:rPr lang="zh-CN" altLang="en-US" sz="1600" dirty="0" smtClean="0">
                  <a:solidFill>
                    <a:schemeClr val="bg1"/>
                  </a:solidFill>
                  <a:latin typeface="微软雅黑" pitchFamily="34" charset="-122"/>
                </a:rPr>
                <a:t>学用结合</a:t>
              </a:r>
              <a:endParaRPr lang="en-US" altLang="zh-CN" sz="1600" dirty="0" smtClean="0">
                <a:solidFill>
                  <a:schemeClr val="bg1"/>
                </a:solidFill>
                <a:latin typeface="微软雅黑" pitchFamily="34" charset="-122"/>
              </a:endParaRPr>
            </a:p>
            <a:p>
              <a:pPr algn="ctr"/>
              <a:r>
                <a:rPr lang="zh-CN" altLang="en-US" sz="1600" dirty="0" smtClean="0">
                  <a:solidFill>
                    <a:schemeClr val="bg1"/>
                  </a:solidFill>
                  <a:latin typeface="微软雅黑" pitchFamily="34" charset="-122"/>
                </a:rPr>
                <a:t>知行合一</a:t>
              </a:r>
              <a:endParaRPr lang="zh-CN" altLang="en-US" sz="1600" dirty="0">
                <a:solidFill>
                  <a:schemeClr val="bg1"/>
                </a:solidFill>
                <a:latin typeface="微软雅黑" pitchFamily="34" charset="-122"/>
              </a:endParaRPr>
            </a:p>
          </p:txBody>
        </p:sp>
      </p:grpSp>
      <p:grpSp>
        <p:nvGrpSpPr>
          <p:cNvPr id="14" name="组合 13"/>
          <p:cNvGrpSpPr/>
          <p:nvPr/>
        </p:nvGrpSpPr>
        <p:grpSpPr>
          <a:xfrm>
            <a:off x="3426714" y="1022376"/>
            <a:ext cx="2399589" cy="2399912"/>
            <a:chOff x="3307853" y="958018"/>
            <a:chExt cx="2399589" cy="2399912"/>
          </a:xfrm>
        </p:grpSpPr>
        <p:sp>
          <p:nvSpPr>
            <p:cNvPr id="15" name="菱形 14"/>
            <p:cNvSpPr/>
            <p:nvPr/>
          </p:nvSpPr>
          <p:spPr>
            <a:xfrm>
              <a:off x="3307853" y="95801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srgbClr val="FFFF00"/>
                </a:solidFill>
                <a:latin typeface="微软雅黑" pitchFamily="34" charset="-122"/>
                <a:ea typeface="微软雅黑" pitchFamily="34" charset="-122"/>
              </a:endParaRPr>
            </a:p>
          </p:txBody>
        </p:sp>
        <p:sp>
          <p:nvSpPr>
            <p:cNvPr id="16" name="菱形 15"/>
            <p:cNvSpPr/>
            <p:nvPr/>
          </p:nvSpPr>
          <p:spPr>
            <a:xfrm>
              <a:off x="3509305" y="1159496"/>
              <a:ext cx="1996684" cy="1996953"/>
            </a:xfrm>
            <a:prstGeom prst="diamond">
              <a:avLst/>
            </a:prstGeom>
            <a:solidFill>
              <a:srgbClr val="FF0000"/>
            </a:solidFill>
            <a:ln w="28575" cap="flat">
              <a:noFill/>
              <a:prstDash val="solid"/>
              <a:miter lim="800000"/>
              <a:headEnd/>
              <a:tailEnd/>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00"/>
                </a:solidFill>
                <a:effectLst/>
                <a:uLnTx/>
                <a:uFillTx/>
                <a:latin typeface="微软雅黑" pitchFamily="34" charset="-122"/>
                <a:ea typeface="微软雅黑" pitchFamily="34" charset="-122"/>
              </a:endParaRPr>
            </a:p>
          </p:txBody>
        </p:sp>
        <p:sp>
          <p:nvSpPr>
            <p:cNvPr id="17" name="文本框 36"/>
            <p:cNvSpPr txBox="1">
              <a:spLocks noChangeArrowheads="1"/>
            </p:cNvSpPr>
            <p:nvPr/>
          </p:nvSpPr>
          <p:spPr bwMode="auto">
            <a:xfrm>
              <a:off x="4065497" y="1661621"/>
              <a:ext cx="959255" cy="105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algn="ctr"/>
              <a:r>
                <a:rPr lang="zh-CN" altLang="en-US" sz="3200" b="1" dirty="0">
                  <a:solidFill>
                    <a:srgbClr val="FFFF00"/>
                  </a:solidFill>
                  <a:effectLst>
                    <a:outerShdw blurRad="38100" dist="38100" dir="2700000" algn="tl">
                      <a:srgbClr val="000000">
                        <a:alpha val="43137"/>
                      </a:srgbClr>
                    </a:outerShdw>
                  </a:effectLst>
                  <a:latin typeface="微软雅黑" pitchFamily="34" charset="-122"/>
                </a:rPr>
                <a:t>坚持</a:t>
              </a:r>
            </a:p>
            <a:p>
              <a:pPr algn="ctr"/>
              <a:r>
                <a:rPr lang="zh-CN" altLang="en-US" sz="1600" dirty="0">
                  <a:solidFill>
                    <a:schemeClr val="bg1"/>
                  </a:solidFill>
                  <a:latin typeface="微软雅黑" pitchFamily="34" charset="-122"/>
                </a:rPr>
                <a:t>问题</a:t>
              </a:r>
              <a:r>
                <a:rPr lang="zh-CN" altLang="en-US" sz="1600" dirty="0" smtClean="0">
                  <a:solidFill>
                    <a:schemeClr val="bg1"/>
                  </a:solidFill>
                  <a:latin typeface="微软雅黑" pitchFamily="34" charset="-122"/>
                </a:rPr>
                <a:t>导向</a:t>
              </a:r>
              <a:endParaRPr lang="en-US" altLang="zh-CN" sz="1600" dirty="0" smtClean="0">
                <a:solidFill>
                  <a:schemeClr val="bg1"/>
                </a:solidFill>
                <a:latin typeface="微软雅黑" pitchFamily="34" charset="-122"/>
              </a:endParaRPr>
            </a:p>
            <a:p>
              <a:pPr algn="ctr"/>
              <a:r>
                <a:rPr lang="zh-CN" altLang="en-US" sz="1600" dirty="0" smtClean="0">
                  <a:solidFill>
                    <a:schemeClr val="bg1"/>
                  </a:solidFill>
                  <a:latin typeface="微软雅黑" pitchFamily="34" charset="-122"/>
                </a:rPr>
                <a:t>注重</a:t>
              </a:r>
              <a:r>
                <a:rPr lang="zh-CN" altLang="en-US" sz="1600" dirty="0">
                  <a:solidFill>
                    <a:schemeClr val="bg1"/>
                  </a:solidFill>
                  <a:latin typeface="微软雅黑" pitchFamily="34" charset="-122"/>
                </a:rPr>
                <a:t>实效</a:t>
              </a:r>
            </a:p>
          </p:txBody>
        </p:sp>
      </p:grpSp>
      <p:grpSp>
        <p:nvGrpSpPr>
          <p:cNvPr id="18" name="组合 17"/>
          <p:cNvGrpSpPr/>
          <p:nvPr/>
        </p:nvGrpSpPr>
        <p:grpSpPr>
          <a:xfrm>
            <a:off x="4707774" y="2404086"/>
            <a:ext cx="2399589" cy="2399912"/>
            <a:chOff x="4588913" y="2339728"/>
            <a:chExt cx="2399589" cy="2399912"/>
          </a:xfrm>
        </p:grpSpPr>
        <p:sp>
          <p:nvSpPr>
            <p:cNvPr id="19" name="菱形 18"/>
            <p:cNvSpPr/>
            <p:nvPr/>
          </p:nvSpPr>
          <p:spPr>
            <a:xfrm>
              <a:off x="4588913" y="233972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srgbClr val="FFFF00"/>
                </a:solidFill>
                <a:latin typeface="微软雅黑" pitchFamily="34" charset="-122"/>
                <a:ea typeface="微软雅黑" pitchFamily="34" charset="-122"/>
              </a:endParaRPr>
            </a:p>
          </p:txBody>
        </p:sp>
        <p:sp>
          <p:nvSpPr>
            <p:cNvPr id="20" name="菱形 19"/>
            <p:cNvSpPr/>
            <p:nvPr/>
          </p:nvSpPr>
          <p:spPr>
            <a:xfrm>
              <a:off x="4790365" y="2541206"/>
              <a:ext cx="1996684" cy="1996953"/>
            </a:xfrm>
            <a:prstGeom prst="diamond">
              <a:avLst/>
            </a:prstGeom>
            <a:solidFill>
              <a:srgbClr val="FF9201"/>
            </a:solidFill>
            <a:ln w="28575" cap="flat">
              <a:noFill/>
              <a:prstDash val="solid"/>
              <a:miter lim="800000"/>
              <a:headEnd/>
              <a:tailEnd/>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00"/>
                </a:solidFill>
                <a:effectLst/>
                <a:uLnTx/>
                <a:uFillTx/>
                <a:latin typeface="微软雅黑" pitchFamily="34" charset="-122"/>
                <a:ea typeface="微软雅黑" pitchFamily="34" charset="-122"/>
              </a:endParaRPr>
            </a:p>
          </p:txBody>
        </p:sp>
        <p:sp>
          <p:nvSpPr>
            <p:cNvPr id="21" name="文本框 36"/>
            <p:cNvSpPr txBox="1">
              <a:spLocks noChangeArrowheads="1"/>
            </p:cNvSpPr>
            <p:nvPr/>
          </p:nvSpPr>
          <p:spPr bwMode="auto">
            <a:xfrm>
              <a:off x="5346188" y="3003798"/>
              <a:ext cx="959255" cy="105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algn="ctr"/>
              <a:r>
                <a:rPr lang="zh-CN" altLang="en-US" sz="3200" b="1" dirty="0">
                  <a:solidFill>
                    <a:srgbClr val="FF0000"/>
                  </a:solidFill>
                  <a:effectLst>
                    <a:outerShdw blurRad="38100" dist="38100" dir="2700000" algn="tl">
                      <a:srgbClr val="000000">
                        <a:alpha val="43137"/>
                      </a:srgbClr>
                    </a:outerShdw>
                  </a:effectLst>
                  <a:latin typeface="微软雅黑" pitchFamily="34" charset="-122"/>
                </a:rPr>
                <a:t>坚持</a:t>
              </a:r>
              <a:endParaRPr lang="en-US" altLang="zh-CN" sz="3200" b="1" dirty="0">
                <a:solidFill>
                  <a:srgbClr val="FF0000"/>
                </a:solidFill>
                <a:effectLst>
                  <a:outerShdw blurRad="38100" dist="38100" dir="2700000" algn="tl">
                    <a:srgbClr val="000000">
                      <a:alpha val="43137"/>
                    </a:srgbClr>
                  </a:outerShdw>
                </a:effectLst>
                <a:latin typeface="微软雅黑" pitchFamily="34" charset="-122"/>
              </a:endParaRPr>
            </a:p>
            <a:p>
              <a:pPr algn="ctr"/>
              <a:r>
                <a:rPr lang="zh-CN" altLang="en-US" sz="1600" dirty="0">
                  <a:solidFill>
                    <a:schemeClr val="bg1"/>
                  </a:solidFill>
                  <a:latin typeface="微软雅黑" pitchFamily="34" charset="-122"/>
                </a:rPr>
                <a:t>领导</a:t>
              </a:r>
              <a:r>
                <a:rPr lang="zh-CN" altLang="en-US" sz="1600" dirty="0" smtClean="0">
                  <a:solidFill>
                    <a:schemeClr val="bg1"/>
                  </a:solidFill>
                  <a:latin typeface="微软雅黑" pitchFamily="34" charset="-122"/>
                </a:rPr>
                <a:t>带头</a:t>
              </a:r>
              <a:endParaRPr lang="en-US" altLang="zh-CN" sz="1600" dirty="0" smtClean="0">
                <a:solidFill>
                  <a:schemeClr val="bg1"/>
                </a:solidFill>
                <a:latin typeface="微软雅黑" pitchFamily="34" charset="-122"/>
              </a:endParaRPr>
            </a:p>
            <a:p>
              <a:pPr algn="ctr"/>
              <a:r>
                <a:rPr lang="zh-CN" altLang="en-US" sz="1600" dirty="0" smtClean="0">
                  <a:solidFill>
                    <a:schemeClr val="bg1"/>
                  </a:solidFill>
                  <a:latin typeface="微软雅黑" pitchFamily="34" charset="-122"/>
                </a:rPr>
                <a:t>以上</a:t>
              </a:r>
              <a:r>
                <a:rPr lang="zh-CN" altLang="en-US" sz="1600" dirty="0">
                  <a:solidFill>
                    <a:schemeClr val="bg1"/>
                  </a:solidFill>
                  <a:latin typeface="微软雅黑" pitchFamily="34" charset="-122"/>
                </a:rPr>
                <a:t>率下</a:t>
              </a:r>
            </a:p>
          </p:txBody>
        </p:sp>
      </p:grpSp>
    </p:spTree>
    <p:extLst>
      <p:ext uri="{BB962C8B-B14F-4D97-AF65-F5344CB8AC3E}">
        <p14:creationId xmlns:p14="http://schemas.microsoft.com/office/powerpoint/2010/main" val="5045617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 presetClass="entr" presetSubtype="9" fill="hold" nodeType="afterEffect" p14:presetBounceEnd="48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48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48000">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14:presetBounceEnd="48000">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14:bounceEnd="48000">
                                          <p:cBhvr additive="base">
                                            <p:cTn id="15" dur="1000" fill="hold"/>
                                            <p:tgtEl>
                                              <p:spTgt spid="10"/>
                                            </p:tgtEl>
                                            <p:attrNameLst>
                                              <p:attrName>ppt_x</p:attrName>
                                            </p:attrNameLst>
                                          </p:cBhvr>
                                          <p:tavLst>
                                            <p:tav tm="0">
                                              <p:val>
                                                <p:strVal val="0-#ppt_w/2"/>
                                              </p:val>
                                            </p:tav>
                                            <p:tav tm="100000">
                                              <p:val>
                                                <p:strVal val="#ppt_x"/>
                                              </p:val>
                                            </p:tav>
                                          </p:tavLst>
                                        </p:anim>
                                        <p:anim calcmode="lin" valueType="num" p14:bounceEnd="48000">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48000">
                                      <p:stCondLst>
                                        <p:cond delay="4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6" fill="hold" nodeType="withEffect" p14:presetBounceEnd="48000">
                                      <p:stCondLst>
                                        <p:cond delay="600"/>
                                      </p:stCondLst>
                                      <p:childTnLst>
                                        <p:set>
                                          <p:cBhvr>
                                            <p:cTn id="22" dur="1" fill="hold">
                                              <p:stCondLst>
                                                <p:cond delay="0"/>
                                              </p:stCondLst>
                                            </p:cTn>
                                            <p:tgtEl>
                                              <p:spTgt spid="18"/>
                                            </p:tgtEl>
                                            <p:attrNameLst>
                                              <p:attrName>style.visibility</p:attrName>
                                            </p:attrNameLst>
                                          </p:cBhvr>
                                          <p:to>
                                            <p:strVal val="visible"/>
                                          </p:to>
                                        </p:set>
                                        <p:anim calcmode="lin" valueType="num" p14:bounceEnd="48000">
                                          <p:cBhvr additive="base">
                                            <p:cTn id="23" dur="1000" fill="hold"/>
                                            <p:tgtEl>
                                              <p:spTgt spid="18"/>
                                            </p:tgtEl>
                                            <p:attrNameLst>
                                              <p:attrName>ppt_x</p:attrName>
                                            </p:attrNameLst>
                                          </p:cBhvr>
                                          <p:tavLst>
                                            <p:tav tm="0">
                                              <p:val>
                                                <p:strVal val="1+#ppt_w/2"/>
                                              </p:val>
                                            </p:tav>
                                            <p:tav tm="100000">
                                              <p:val>
                                                <p:strVal val="#ppt_x"/>
                                              </p:val>
                                            </p:tav>
                                          </p:tavLst>
                                        </p:anim>
                                        <p:anim calcmode="lin" valueType="num" p14:bounceEnd="48000">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3" fill="hold" nodeType="withEffect" p14:presetBounceEnd="48000">
                                      <p:stCondLst>
                                        <p:cond delay="800"/>
                                      </p:stCondLst>
                                      <p:childTnLst>
                                        <p:set>
                                          <p:cBhvr>
                                            <p:cTn id="26" dur="1" fill="hold">
                                              <p:stCondLst>
                                                <p:cond delay="0"/>
                                              </p:stCondLst>
                                            </p:cTn>
                                            <p:tgtEl>
                                              <p:spTgt spid="6"/>
                                            </p:tgtEl>
                                            <p:attrNameLst>
                                              <p:attrName>style.visibility</p:attrName>
                                            </p:attrNameLst>
                                          </p:cBhvr>
                                          <p:to>
                                            <p:strVal val="visible"/>
                                          </p:to>
                                        </p:set>
                                        <p:anim calcmode="lin" valueType="num" p14:bounceEnd="48000">
                                          <p:cBhvr additive="base">
                                            <p:cTn id="27" dur="1000" fill="hold"/>
                                            <p:tgtEl>
                                              <p:spTgt spid="6"/>
                                            </p:tgtEl>
                                            <p:attrNameLst>
                                              <p:attrName>ppt_x</p:attrName>
                                            </p:attrNameLst>
                                          </p:cBhvr>
                                          <p:tavLst>
                                            <p:tav tm="0">
                                              <p:val>
                                                <p:strVal val="1+#ppt_w/2"/>
                                              </p:val>
                                            </p:tav>
                                            <p:tav tm="100000">
                                              <p:val>
                                                <p:strVal val="#ppt_x"/>
                                              </p:val>
                                            </p:tav>
                                          </p:tavLst>
                                        </p:anim>
                                        <p:anim calcmode="lin" valueType="num" p14:bounceEnd="48000">
                                          <p:cBhvr additive="base">
                                            <p:cTn id="2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4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6" fill="hold" nodeType="withEffect">
                                      <p:stCondLst>
                                        <p:cond delay="6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1+#ppt_w/2"/>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3" fill="hold" nodeType="withEffect">
                                      <p:stCondLst>
                                        <p:cond delay="8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1+#ppt_w/2"/>
                                              </p:val>
                                            </p:tav>
                                            <p:tav tm="100000">
                                              <p:val>
                                                <p:strVal val="#ppt_x"/>
                                              </p:val>
                                            </p:tav>
                                          </p:tavLst>
                                        </p:anim>
                                        <p:anim calcmode="lin" valueType="num">
                                          <p:cBhvr additive="base">
                                            <p:cTn id="2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282854" y="195486"/>
            <a:ext cx="4801314" cy="461665"/>
          </a:xfrm>
          <a:prstGeom prst="rect">
            <a:avLst/>
          </a:prstGeom>
        </p:spPr>
        <p:txBody>
          <a:bodyPr wrap="none">
            <a:spAutoFit/>
          </a:bodyPr>
          <a:lstStyle>
            <a:defPPr>
              <a:defRPr lang="zh-CN"/>
            </a:defPPr>
            <a:lvl1pPr>
              <a:defRPr sz="2400" b="1">
                <a:latin typeface="微软雅黑" pitchFamily="34" charset="-122"/>
                <a:ea typeface="微软雅黑" pitchFamily="34" charset="-122"/>
              </a:defRPr>
            </a:lvl1pPr>
          </a:lstStyle>
          <a:p>
            <a:r>
              <a:rPr lang="zh-CN" altLang="en-US" dirty="0"/>
              <a:t>“两学一做”学习教育的开展形式</a:t>
            </a:r>
          </a:p>
        </p:txBody>
      </p:sp>
      <p:grpSp>
        <p:nvGrpSpPr>
          <p:cNvPr id="18" name="组合 17"/>
          <p:cNvGrpSpPr/>
          <p:nvPr/>
        </p:nvGrpSpPr>
        <p:grpSpPr>
          <a:xfrm>
            <a:off x="794420" y="1401086"/>
            <a:ext cx="4563539" cy="918899"/>
            <a:chOff x="794420" y="1316747"/>
            <a:chExt cx="4563539" cy="918899"/>
          </a:xfrm>
        </p:grpSpPr>
        <p:grpSp>
          <p:nvGrpSpPr>
            <p:cNvPr id="19" name="组合 48"/>
            <p:cNvGrpSpPr>
              <a:grpSpLocks/>
            </p:cNvGrpSpPr>
            <p:nvPr/>
          </p:nvGrpSpPr>
          <p:grpSpPr bwMode="auto">
            <a:xfrm>
              <a:off x="794420" y="1316747"/>
              <a:ext cx="4563539" cy="918899"/>
              <a:chOff x="2678521" y="2847139"/>
              <a:chExt cx="12011025" cy="2417231"/>
            </a:xfrm>
          </p:grpSpPr>
          <p:sp>
            <p:nvSpPr>
              <p:cNvPr id="24" name="Freeform 19"/>
              <p:cNvSpPr>
                <a:spLocks/>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FF0000"/>
              </a:solidFill>
              <a:ln w="28575" cap="flat">
                <a:gradFill>
                  <a:gsLst>
                    <a:gs pos="0">
                      <a:sysClr val="window" lastClr="FFFFFF"/>
                    </a:gs>
                    <a:gs pos="100000">
                      <a:srgbClr val="DDDDDD"/>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微软雅黑"/>
                </a:endParaRPr>
              </a:p>
            </p:txBody>
          </p:sp>
          <p:sp>
            <p:nvSpPr>
              <p:cNvPr id="25"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a:outerShdw blurRad="228600" dist="101600" dir="5400000" algn="t" rotWithShape="0">
                  <a:sysClr val="windowText" lastClr="000000">
                    <a:lumMod val="85000"/>
                    <a:lumOff val="15000"/>
                    <a:alpha val="33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微软雅黑"/>
                </a:endParaRPr>
              </a:p>
            </p:txBody>
          </p:sp>
          <p:sp>
            <p:nvSpPr>
              <p:cNvPr id="26" name="椭圆 25"/>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微软雅黑"/>
                </a:endParaRPr>
              </a:p>
            </p:txBody>
          </p:sp>
          <p:sp>
            <p:nvSpPr>
              <p:cNvPr id="27" name="Freeform 23"/>
              <p:cNvSpPr>
                <a:spLocks/>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FF0000"/>
              </a:solidFill>
              <a:ln w="12700" cap="flat" cmpd="sng" algn="ctr">
                <a:noFill/>
                <a:prstDash val="solid"/>
                <a:miter lim="800000"/>
              </a:ln>
              <a:effectLst>
                <a:innerShdw blurRad="215900" dist="508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grpSp>
        <p:sp>
          <p:nvSpPr>
            <p:cNvPr id="20" name="文本框 64"/>
            <p:cNvSpPr txBox="1">
              <a:spLocks noChangeArrowheads="1"/>
            </p:cNvSpPr>
            <p:nvPr/>
          </p:nvSpPr>
          <p:spPr bwMode="auto">
            <a:xfrm>
              <a:off x="3249459" y="1434197"/>
              <a:ext cx="1061847"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r>
                <a:rPr lang="zh-CN" altLang="en-US" sz="1800" b="1" dirty="0">
                  <a:effectLst>
                    <a:outerShdw blurRad="38100" dist="38100" dir="2700000" algn="tl">
                      <a:srgbClr val="000000">
                        <a:alpha val="43137"/>
                      </a:srgbClr>
                    </a:outerShdw>
                  </a:effectLst>
                </a:rPr>
                <a:t>基本单位</a:t>
              </a:r>
            </a:p>
          </p:txBody>
        </p:sp>
        <p:sp>
          <p:nvSpPr>
            <p:cNvPr id="21" name="Freeform 9"/>
            <p:cNvSpPr>
              <a:spLocks noEditPoints="1"/>
            </p:cNvSpPr>
            <p:nvPr/>
          </p:nvSpPr>
          <p:spPr bwMode="auto">
            <a:xfrm>
              <a:off x="1922303" y="1522633"/>
              <a:ext cx="458304" cy="459449"/>
            </a:xfrm>
            <a:custGeom>
              <a:avLst/>
              <a:gdLst>
                <a:gd name="T0" fmla="*/ 77737 w 406"/>
                <a:gd name="T1" fmla="*/ 370453 h 407"/>
                <a:gd name="T2" fmla="*/ 72775 w 406"/>
                <a:gd name="T3" fmla="*/ 358876 h 407"/>
                <a:gd name="T4" fmla="*/ 62851 w 406"/>
                <a:gd name="T5" fmla="*/ 352261 h 407"/>
                <a:gd name="T6" fmla="*/ 67813 w 406"/>
                <a:gd name="T7" fmla="*/ 372107 h 407"/>
                <a:gd name="T8" fmla="*/ 86007 w 406"/>
                <a:gd name="T9" fmla="*/ 380376 h 407"/>
                <a:gd name="T10" fmla="*/ 26464 w 406"/>
                <a:gd name="T11" fmla="*/ 253033 h 407"/>
                <a:gd name="T12" fmla="*/ 97584 w 406"/>
                <a:gd name="T13" fmla="*/ 138920 h 407"/>
                <a:gd name="T14" fmla="*/ 135626 w 406"/>
                <a:gd name="T15" fmla="*/ 114113 h 407"/>
                <a:gd name="T16" fmla="*/ 150512 w 406"/>
                <a:gd name="T17" fmla="*/ 67806 h 407"/>
                <a:gd name="T18" fmla="*/ 99238 w 406"/>
                <a:gd name="T19" fmla="*/ 104190 h 407"/>
                <a:gd name="T20" fmla="*/ 3308 w 406"/>
                <a:gd name="T21" fmla="*/ 297686 h 407"/>
                <a:gd name="T22" fmla="*/ 79391 w 406"/>
                <a:gd name="T23" fmla="*/ 386991 h 407"/>
                <a:gd name="T24" fmla="*/ 168705 w 406"/>
                <a:gd name="T25" fmla="*/ 49614 h 407"/>
                <a:gd name="T26" fmla="*/ 244788 w 406"/>
                <a:gd name="T27" fmla="*/ 23153 h 407"/>
                <a:gd name="T28" fmla="*/ 188553 w 406"/>
                <a:gd name="T29" fmla="*/ 47960 h 407"/>
                <a:gd name="T30" fmla="*/ 234864 w 406"/>
                <a:gd name="T31" fmla="*/ 19846 h 407"/>
                <a:gd name="T32" fmla="*/ 190207 w 406"/>
                <a:gd name="T33" fmla="*/ 39691 h 407"/>
                <a:gd name="T34" fmla="*/ 170359 w 406"/>
                <a:gd name="T35" fmla="*/ 51268 h 407"/>
                <a:gd name="T36" fmla="*/ 16540 w 406"/>
                <a:gd name="T37" fmla="*/ 324146 h 407"/>
                <a:gd name="T38" fmla="*/ 18194 w 406"/>
                <a:gd name="T39" fmla="*/ 324146 h 407"/>
                <a:gd name="T40" fmla="*/ 332449 w 406"/>
                <a:gd name="T41" fmla="*/ 625140 h 407"/>
                <a:gd name="T42" fmla="*/ 229902 w 406"/>
                <a:gd name="T43" fmla="*/ 454797 h 407"/>
                <a:gd name="T44" fmla="*/ 84353 w 406"/>
                <a:gd name="T45" fmla="*/ 411798 h 407"/>
                <a:gd name="T46" fmla="*/ 47965 w 406"/>
                <a:gd name="T47" fmla="*/ 415106 h 407"/>
                <a:gd name="T48" fmla="*/ 8270 w 406"/>
                <a:gd name="T49" fmla="*/ 398568 h 407"/>
                <a:gd name="T50" fmla="*/ 14886 w 406"/>
                <a:gd name="T51" fmla="*/ 436605 h 407"/>
                <a:gd name="T52" fmla="*/ 133972 w 406"/>
                <a:gd name="T53" fmla="*/ 583794 h 407"/>
                <a:gd name="T54" fmla="*/ 28118 w 406"/>
                <a:gd name="T55" fmla="*/ 373761 h 407"/>
                <a:gd name="T56" fmla="*/ 31425 w 406"/>
                <a:gd name="T57" fmla="*/ 365492 h 407"/>
                <a:gd name="T58" fmla="*/ 23156 w 406"/>
                <a:gd name="T59" fmla="*/ 355569 h 407"/>
                <a:gd name="T60" fmla="*/ 13232 w 406"/>
                <a:gd name="T61" fmla="*/ 355569 h 407"/>
                <a:gd name="T62" fmla="*/ 466420 w 406"/>
                <a:gd name="T63" fmla="*/ 61191 h 407"/>
                <a:gd name="T64" fmla="*/ 511078 w 406"/>
                <a:gd name="T65" fmla="*/ 69460 h 407"/>
                <a:gd name="T66" fmla="*/ 645049 w 406"/>
                <a:gd name="T67" fmla="*/ 464720 h 407"/>
                <a:gd name="T68" fmla="*/ 471382 w 406"/>
                <a:gd name="T69" fmla="*/ 61191 h 407"/>
                <a:gd name="T70" fmla="*/ 471382 w 406"/>
                <a:gd name="T71" fmla="*/ 61191 h 407"/>
                <a:gd name="T72" fmla="*/ 654973 w 406"/>
                <a:gd name="T73" fmla="*/ 223264 h 407"/>
                <a:gd name="T74" fmla="*/ 650011 w 406"/>
                <a:gd name="T75" fmla="*/ 196803 h 407"/>
                <a:gd name="T76" fmla="*/ 562351 w 406"/>
                <a:gd name="T77" fmla="*/ 76075 h 407"/>
                <a:gd name="T78" fmla="*/ 320871 w 406"/>
                <a:gd name="T79" fmla="*/ 11577 h 407"/>
                <a:gd name="T80" fmla="*/ 305985 w 406"/>
                <a:gd name="T81" fmla="*/ 24807 h 407"/>
                <a:gd name="T82" fmla="*/ 279521 w 406"/>
                <a:gd name="T83" fmla="*/ 21500 h 407"/>
                <a:gd name="T84" fmla="*/ 274560 w 406"/>
                <a:gd name="T85" fmla="*/ 33076 h 407"/>
                <a:gd name="T86" fmla="*/ 296061 w 406"/>
                <a:gd name="T87" fmla="*/ 28115 h 407"/>
                <a:gd name="T88" fmla="*/ 317563 w 406"/>
                <a:gd name="T89" fmla="*/ 31422 h 407"/>
                <a:gd name="T90" fmla="*/ 305985 w 406"/>
                <a:gd name="T91" fmla="*/ 90959 h 407"/>
                <a:gd name="T92" fmla="*/ 370490 w 406"/>
                <a:gd name="T93" fmla="*/ 44653 h 407"/>
                <a:gd name="T94" fmla="*/ 400261 w 406"/>
                <a:gd name="T95" fmla="*/ 41345 h 407"/>
                <a:gd name="T96" fmla="*/ 491230 w 406"/>
                <a:gd name="T97" fmla="*/ 61191 h 407"/>
                <a:gd name="T98" fmla="*/ 469728 w 406"/>
                <a:gd name="T99" fmla="*/ 82690 h 407"/>
                <a:gd name="T100" fmla="*/ 393646 w 406"/>
                <a:gd name="T101" fmla="*/ 74421 h 407"/>
                <a:gd name="T102" fmla="*/ 310947 w 406"/>
                <a:gd name="T103" fmla="*/ 158766 h 407"/>
                <a:gd name="T104" fmla="*/ 365528 w 406"/>
                <a:gd name="T105" fmla="*/ 309262 h 407"/>
                <a:gd name="T106" fmla="*/ 529271 w 406"/>
                <a:gd name="T107" fmla="*/ 353915 h 407"/>
                <a:gd name="T108" fmla="*/ 539195 w 406"/>
                <a:gd name="T109" fmla="*/ 570564 h 407"/>
                <a:gd name="T110" fmla="*/ 613624 w 406"/>
                <a:gd name="T111" fmla="*/ 128997 h 407"/>
                <a:gd name="T112" fmla="*/ 347334 w 406"/>
                <a:gd name="T113" fmla="*/ 11577 h 407"/>
                <a:gd name="T114" fmla="*/ 353950 w 406"/>
                <a:gd name="T115" fmla="*/ 11577 h 407"/>
                <a:gd name="T116" fmla="*/ 444919 w 406"/>
                <a:gd name="T117" fmla="*/ 23153 h 407"/>
                <a:gd name="T118" fmla="*/ 448227 w 406"/>
                <a:gd name="T119" fmla="*/ 38038 h 407"/>
                <a:gd name="T120" fmla="*/ 456497 w 406"/>
                <a:gd name="T121" fmla="*/ 28115 h 407"/>
                <a:gd name="T122" fmla="*/ 382068 w 406"/>
                <a:gd name="T123" fmla="*/ 54576 h 407"/>
                <a:gd name="T124" fmla="*/ 461458 w 406"/>
                <a:gd name="T125" fmla="*/ 57883 h 4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6" h="407">
                  <a:moveTo>
                    <a:pt x="44" y="222"/>
                  </a:moveTo>
                  <a:cubicBezTo>
                    <a:pt x="44" y="223"/>
                    <a:pt x="45" y="223"/>
                    <a:pt x="45" y="223"/>
                  </a:cubicBezTo>
                  <a:cubicBezTo>
                    <a:pt x="45" y="223"/>
                    <a:pt x="45" y="223"/>
                    <a:pt x="45" y="223"/>
                  </a:cubicBezTo>
                  <a:cubicBezTo>
                    <a:pt x="45" y="222"/>
                    <a:pt x="45" y="222"/>
                    <a:pt x="45" y="222"/>
                  </a:cubicBezTo>
                  <a:cubicBezTo>
                    <a:pt x="45" y="221"/>
                    <a:pt x="45" y="221"/>
                    <a:pt x="45" y="221"/>
                  </a:cubicBezTo>
                  <a:cubicBezTo>
                    <a:pt x="45" y="221"/>
                    <a:pt x="45" y="221"/>
                    <a:pt x="45" y="221"/>
                  </a:cubicBezTo>
                  <a:cubicBezTo>
                    <a:pt x="45" y="221"/>
                    <a:pt x="45" y="221"/>
                    <a:pt x="45" y="221"/>
                  </a:cubicBezTo>
                  <a:cubicBezTo>
                    <a:pt x="44" y="221"/>
                    <a:pt x="44" y="221"/>
                    <a:pt x="44" y="221"/>
                  </a:cubicBezTo>
                  <a:cubicBezTo>
                    <a:pt x="44" y="222"/>
                    <a:pt x="44" y="222"/>
                    <a:pt x="44" y="222"/>
                  </a:cubicBezTo>
                  <a:close/>
                  <a:moveTo>
                    <a:pt x="45" y="221"/>
                  </a:moveTo>
                  <a:cubicBezTo>
                    <a:pt x="45" y="221"/>
                    <a:pt x="45" y="221"/>
                    <a:pt x="45" y="221"/>
                  </a:cubicBezTo>
                  <a:cubicBezTo>
                    <a:pt x="45" y="221"/>
                    <a:pt x="45" y="221"/>
                    <a:pt x="45" y="221"/>
                  </a:cubicBezTo>
                  <a:cubicBezTo>
                    <a:pt x="45" y="221"/>
                    <a:pt x="45" y="220"/>
                    <a:pt x="45" y="220"/>
                  </a:cubicBezTo>
                  <a:cubicBezTo>
                    <a:pt x="45" y="219"/>
                    <a:pt x="45" y="219"/>
                    <a:pt x="45" y="219"/>
                  </a:cubicBezTo>
                  <a:cubicBezTo>
                    <a:pt x="45" y="219"/>
                    <a:pt x="45" y="219"/>
                    <a:pt x="45" y="219"/>
                  </a:cubicBezTo>
                  <a:cubicBezTo>
                    <a:pt x="45" y="219"/>
                    <a:pt x="45" y="219"/>
                    <a:pt x="45" y="219"/>
                  </a:cubicBezTo>
                  <a:cubicBezTo>
                    <a:pt x="44" y="220"/>
                    <a:pt x="44" y="220"/>
                    <a:pt x="44" y="220"/>
                  </a:cubicBezTo>
                  <a:cubicBezTo>
                    <a:pt x="44" y="220"/>
                    <a:pt x="44" y="220"/>
                    <a:pt x="45" y="221"/>
                  </a:cubicBezTo>
                  <a:close/>
                  <a:moveTo>
                    <a:pt x="47" y="225"/>
                  </a:moveTo>
                  <a:cubicBezTo>
                    <a:pt x="47" y="224"/>
                    <a:pt x="47" y="224"/>
                    <a:pt x="47" y="224"/>
                  </a:cubicBezTo>
                  <a:cubicBezTo>
                    <a:pt x="47" y="224"/>
                    <a:pt x="47" y="224"/>
                    <a:pt x="47" y="224"/>
                  </a:cubicBezTo>
                  <a:cubicBezTo>
                    <a:pt x="46" y="224"/>
                    <a:pt x="46" y="224"/>
                    <a:pt x="46" y="224"/>
                  </a:cubicBezTo>
                  <a:cubicBezTo>
                    <a:pt x="46" y="225"/>
                    <a:pt x="46" y="225"/>
                    <a:pt x="46" y="225"/>
                  </a:cubicBezTo>
                  <a:cubicBezTo>
                    <a:pt x="46" y="225"/>
                    <a:pt x="46" y="225"/>
                    <a:pt x="46" y="225"/>
                  </a:cubicBezTo>
                  <a:cubicBezTo>
                    <a:pt x="46" y="226"/>
                    <a:pt x="46" y="226"/>
                    <a:pt x="46" y="226"/>
                  </a:cubicBezTo>
                  <a:cubicBezTo>
                    <a:pt x="46" y="227"/>
                    <a:pt x="46" y="227"/>
                    <a:pt x="46" y="227"/>
                  </a:cubicBezTo>
                  <a:cubicBezTo>
                    <a:pt x="47" y="226"/>
                    <a:pt x="47" y="226"/>
                    <a:pt x="47" y="226"/>
                  </a:cubicBezTo>
                  <a:cubicBezTo>
                    <a:pt x="47" y="226"/>
                    <a:pt x="47" y="225"/>
                    <a:pt x="47" y="225"/>
                  </a:cubicBezTo>
                  <a:close/>
                  <a:moveTo>
                    <a:pt x="40" y="214"/>
                  </a:moveTo>
                  <a:cubicBezTo>
                    <a:pt x="40" y="215"/>
                    <a:pt x="40" y="215"/>
                    <a:pt x="40" y="215"/>
                  </a:cubicBezTo>
                  <a:cubicBezTo>
                    <a:pt x="39" y="215"/>
                    <a:pt x="39" y="215"/>
                    <a:pt x="39" y="215"/>
                  </a:cubicBezTo>
                  <a:cubicBezTo>
                    <a:pt x="39" y="215"/>
                    <a:pt x="39" y="216"/>
                    <a:pt x="40" y="216"/>
                  </a:cubicBezTo>
                  <a:cubicBezTo>
                    <a:pt x="40" y="216"/>
                    <a:pt x="40" y="216"/>
                    <a:pt x="40" y="216"/>
                  </a:cubicBezTo>
                  <a:cubicBezTo>
                    <a:pt x="40" y="216"/>
                    <a:pt x="40" y="216"/>
                    <a:pt x="40" y="216"/>
                  </a:cubicBezTo>
                  <a:cubicBezTo>
                    <a:pt x="40" y="216"/>
                    <a:pt x="40" y="216"/>
                    <a:pt x="40" y="216"/>
                  </a:cubicBezTo>
                  <a:cubicBezTo>
                    <a:pt x="40" y="216"/>
                    <a:pt x="40" y="216"/>
                    <a:pt x="40" y="215"/>
                  </a:cubicBezTo>
                  <a:cubicBezTo>
                    <a:pt x="40" y="214"/>
                    <a:pt x="40" y="214"/>
                    <a:pt x="40" y="214"/>
                  </a:cubicBezTo>
                  <a:cubicBezTo>
                    <a:pt x="40" y="214"/>
                    <a:pt x="40" y="214"/>
                    <a:pt x="40" y="214"/>
                  </a:cubicBezTo>
                  <a:cubicBezTo>
                    <a:pt x="40" y="214"/>
                    <a:pt x="40" y="214"/>
                    <a:pt x="40" y="214"/>
                  </a:cubicBezTo>
                  <a:close/>
                  <a:moveTo>
                    <a:pt x="44" y="217"/>
                  </a:moveTo>
                  <a:cubicBezTo>
                    <a:pt x="43" y="217"/>
                    <a:pt x="43" y="217"/>
                    <a:pt x="43" y="217"/>
                  </a:cubicBezTo>
                  <a:cubicBezTo>
                    <a:pt x="43" y="217"/>
                    <a:pt x="43" y="217"/>
                    <a:pt x="43" y="217"/>
                  </a:cubicBezTo>
                  <a:cubicBezTo>
                    <a:pt x="43" y="218"/>
                    <a:pt x="43" y="219"/>
                    <a:pt x="43" y="219"/>
                  </a:cubicBezTo>
                  <a:cubicBezTo>
                    <a:pt x="43" y="219"/>
                    <a:pt x="43" y="219"/>
                    <a:pt x="43" y="219"/>
                  </a:cubicBezTo>
                  <a:cubicBezTo>
                    <a:pt x="44" y="219"/>
                    <a:pt x="44" y="218"/>
                    <a:pt x="44" y="217"/>
                  </a:cubicBezTo>
                  <a:cubicBezTo>
                    <a:pt x="44" y="217"/>
                    <a:pt x="44" y="217"/>
                    <a:pt x="44" y="217"/>
                  </a:cubicBezTo>
                  <a:close/>
                  <a:moveTo>
                    <a:pt x="41" y="215"/>
                  </a:moveTo>
                  <a:cubicBezTo>
                    <a:pt x="42" y="214"/>
                    <a:pt x="42" y="214"/>
                    <a:pt x="42" y="214"/>
                  </a:cubicBezTo>
                  <a:cubicBezTo>
                    <a:pt x="42" y="214"/>
                    <a:pt x="42" y="214"/>
                    <a:pt x="42" y="214"/>
                  </a:cubicBezTo>
                  <a:cubicBezTo>
                    <a:pt x="41" y="214"/>
                    <a:pt x="41" y="214"/>
                    <a:pt x="41" y="214"/>
                  </a:cubicBezTo>
                  <a:cubicBezTo>
                    <a:pt x="41" y="214"/>
                    <a:pt x="41" y="214"/>
                    <a:pt x="41" y="214"/>
                  </a:cubicBezTo>
                  <a:cubicBezTo>
                    <a:pt x="41" y="214"/>
                    <a:pt x="41" y="214"/>
                    <a:pt x="41" y="214"/>
                  </a:cubicBezTo>
                  <a:cubicBezTo>
                    <a:pt x="41" y="214"/>
                    <a:pt x="41" y="215"/>
                    <a:pt x="41" y="215"/>
                  </a:cubicBezTo>
                  <a:close/>
                  <a:moveTo>
                    <a:pt x="39" y="213"/>
                  </a:moveTo>
                  <a:cubicBezTo>
                    <a:pt x="39" y="212"/>
                    <a:pt x="39" y="212"/>
                    <a:pt x="39" y="212"/>
                  </a:cubicBezTo>
                  <a:cubicBezTo>
                    <a:pt x="39" y="212"/>
                    <a:pt x="39" y="212"/>
                    <a:pt x="39" y="212"/>
                  </a:cubicBezTo>
                  <a:cubicBezTo>
                    <a:pt x="39" y="211"/>
                    <a:pt x="39" y="211"/>
                    <a:pt x="39" y="211"/>
                  </a:cubicBezTo>
                  <a:cubicBezTo>
                    <a:pt x="38" y="211"/>
                    <a:pt x="38" y="211"/>
                    <a:pt x="38" y="211"/>
                  </a:cubicBezTo>
                  <a:cubicBezTo>
                    <a:pt x="38" y="211"/>
                    <a:pt x="38" y="211"/>
                    <a:pt x="38" y="211"/>
                  </a:cubicBezTo>
                  <a:cubicBezTo>
                    <a:pt x="38" y="212"/>
                    <a:pt x="38" y="212"/>
                    <a:pt x="38" y="213"/>
                  </a:cubicBezTo>
                  <a:lnTo>
                    <a:pt x="39" y="213"/>
                  </a:lnTo>
                  <a:close/>
                  <a:moveTo>
                    <a:pt x="41" y="224"/>
                  </a:moveTo>
                  <a:cubicBezTo>
                    <a:pt x="41" y="224"/>
                    <a:pt x="41" y="224"/>
                    <a:pt x="41" y="224"/>
                  </a:cubicBezTo>
                  <a:cubicBezTo>
                    <a:pt x="41" y="224"/>
                    <a:pt x="41" y="224"/>
                    <a:pt x="41" y="224"/>
                  </a:cubicBezTo>
                  <a:cubicBezTo>
                    <a:pt x="41" y="224"/>
                    <a:pt x="41" y="224"/>
                    <a:pt x="41"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5"/>
                    <a:pt x="40" y="225"/>
                    <a:pt x="40" y="225"/>
                  </a:cubicBezTo>
                  <a:cubicBezTo>
                    <a:pt x="40" y="225"/>
                    <a:pt x="40" y="225"/>
                    <a:pt x="40" y="225"/>
                  </a:cubicBezTo>
                  <a:cubicBezTo>
                    <a:pt x="40" y="225"/>
                    <a:pt x="40" y="225"/>
                    <a:pt x="40" y="225"/>
                  </a:cubicBezTo>
                  <a:cubicBezTo>
                    <a:pt x="40" y="225"/>
                    <a:pt x="40" y="225"/>
                    <a:pt x="40" y="225"/>
                  </a:cubicBezTo>
                  <a:cubicBezTo>
                    <a:pt x="41" y="225"/>
                    <a:pt x="41" y="225"/>
                    <a:pt x="41" y="225"/>
                  </a:cubicBezTo>
                  <a:cubicBezTo>
                    <a:pt x="41" y="225"/>
                    <a:pt x="41" y="225"/>
                    <a:pt x="41" y="225"/>
                  </a:cubicBezTo>
                  <a:cubicBezTo>
                    <a:pt x="41" y="225"/>
                    <a:pt x="41" y="225"/>
                    <a:pt x="41" y="225"/>
                  </a:cubicBezTo>
                  <a:cubicBezTo>
                    <a:pt x="41" y="225"/>
                    <a:pt x="41" y="225"/>
                    <a:pt x="41" y="225"/>
                  </a:cubicBezTo>
                  <a:cubicBezTo>
                    <a:pt x="41" y="225"/>
                    <a:pt x="41" y="225"/>
                    <a:pt x="41" y="225"/>
                  </a:cubicBezTo>
                  <a:cubicBezTo>
                    <a:pt x="41" y="225"/>
                    <a:pt x="41" y="225"/>
                    <a:pt x="41" y="225"/>
                  </a:cubicBezTo>
                  <a:lnTo>
                    <a:pt x="41" y="224"/>
                  </a:lnTo>
                  <a:close/>
                  <a:moveTo>
                    <a:pt x="48" y="239"/>
                  </a:moveTo>
                  <a:cubicBezTo>
                    <a:pt x="49" y="239"/>
                    <a:pt x="49" y="239"/>
                    <a:pt x="49" y="239"/>
                  </a:cubicBezTo>
                  <a:cubicBezTo>
                    <a:pt x="49" y="239"/>
                    <a:pt x="49" y="239"/>
                    <a:pt x="49" y="239"/>
                  </a:cubicBezTo>
                  <a:cubicBezTo>
                    <a:pt x="49"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9"/>
                    <a:pt x="48" y="239"/>
                    <a:pt x="48" y="239"/>
                  </a:cubicBezTo>
                  <a:close/>
                  <a:moveTo>
                    <a:pt x="52" y="230"/>
                  </a:moveTo>
                  <a:cubicBezTo>
                    <a:pt x="51" y="230"/>
                    <a:pt x="51" y="230"/>
                    <a:pt x="51" y="230"/>
                  </a:cubicBezTo>
                  <a:cubicBezTo>
                    <a:pt x="51" y="230"/>
                    <a:pt x="51" y="230"/>
                    <a:pt x="51" y="230"/>
                  </a:cubicBezTo>
                  <a:cubicBezTo>
                    <a:pt x="51" y="231"/>
                    <a:pt x="52" y="232"/>
                    <a:pt x="52" y="232"/>
                  </a:cubicBezTo>
                  <a:cubicBezTo>
                    <a:pt x="52" y="231"/>
                    <a:pt x="52" y="231"/>
                    <a:pt x="52" y="231"/>
                  </a:cubicBezTo>
                  <a:cubicBezTo>
                    <a:pt x="53" y="231"/>
                    <a:pt x="53" y="231"/>
                    <a:pt x="53" y="231"/>
                  </a:cubicBezTo>
                  <a:cubicBezTo>
                    <a:pt x="52" y="230"/>
                    <a:pt x="52" y="230"/>
                    <a:pt x="52" y="230"/>
                  </a:cubicBezTo>
                  <a:close/>
                  <a:moveTo>
                    <a:pt x="3" y="184"/>
                  </a:moveTo>
                  <a:cubicBezTo>
                    <a:pt x="3" y="183"/>
                    <a:pt x="3" y="181"/>
                    <a:pt x="5" y="179"/>
                  </a:cubicBezTo>
                  <a:cubicBezTo>
                    <a:pt x="5" y="179"/>
                    <a:pt x="5" y="180"/>
                    <a:pt x="5" y="181"/>
                  </a:cubicBezTo>
                  <a:cubicBezTo>
                    <a:pt x="5" y="182"/>
                    <a:pt x="5" y="182"/>
                    <a:pt x="5" y="182"/>
                  </a:cubicBezTo>
                  <a:cubicBezTo>
                    <a:pt x="5" y="182"/>
                    <a:pt x="5" y="182"/>
                    <a:pt x="5" y="182"/>
                  </a:cubicBezTo>
                  <a:cubicBezTo>
                    <a:pt x="5" y="181"/>
                    <a:pt x="6" y="181"/>
                    <a:pt x="6" y="180"/>
                  </a:cubicBezTo>
                  <a:cubicBezTo>
                    <a:pt x="6" y="181"/>
                    <a:pt x="6" y="181"/>
                    <a:pt x="6" y="181"/>
                  </a:cubicBezTo>
                  <a:cubicBezTo>
                    <a:pt x="6" y="183"/>
                    <a:pt x="6" y="184"/>
                    <a:pt x="6" y="185"/>
                  </a:cubicBezTo>
                  <a:cubicBezTo>
                    <a:pt x="6" y="186"/>
                    <a:pt x="6" y="188"/>
                    <a:pt x="6" y="189"/>
                  </a:cubicBezTo>
                  <a:cubicBezTo>
                    <a:pt x="6" y="190"/>
                    <a:pt x="6" y="191"/>
                    <a:pt x="6" y="192"/>
                  </a:cubicBezTo>
                  <a:cubicBezTo>
                    <a:pt x="6" y="194"/>
                    <a:pt x="6" y="195"/>
                    <a:pt x="7" y="199"/>
                  </a:cubicBezTo>
                  <a:cubicBezTo>
                    <a:pt x="7" y="199"/>
                    <a:pt x="7" y="199"/>
                    <a:pt x="7" y="199"/>
                  </a:cubicBezTo>
                  <a:cubicBezTo>
                    <a:pt x="7" y="199"/>
                    <a:pt x="7" y="199"/>
                    <a:pt x="7" y="199"/>
                  </a:cubicBezTo>
                  <a:cubicBezTo>
                    <a:pt x="7" y="199"/>
                    <a:pt x="7" y="199"/>
                    <a:pt x="7" y="199"/>
                  </a:cubicBezTo>
                  <a:cubicBezTo>
                    <a:pt x="7" y="199"/>
                    <a:pt x="7" y="199"/>
                    <a:pt x="7" y="199"/>
                  </a:cubicBezTo>
                  <a:cubicBezTo>
                    <a:pt x="9" y="195"/>
                    <a:pt x="9" y="194"/>
                    <a:pt x="9" y="184"/>
                  </a:cubicBezTo>
                  <a:cubicBezTo>
                    <a:pt x="9" y="174"/>
                    <a:pt x="9" y="172"/>
                    <a:pt x="10" y="170"/>
                  </a:cubicBezTo>
                  <a:cubicBezTo>
                    <a:pt x="11" y="166"/>
                    <a:pt x="12" y="163"/>
                    <a:pt x="13" y="160"/>
                  </a:cubicBezTo>
                  <a:cubicBezTo>
                    <a:pt x="14" y="158"/>
                    <a:pt x="15" y="155"/>
                    <a:pt x="16" y="153"/>
                  </a:cubicBezTo>
                  <a:cubicBezTo>
                    <a:pt x="16" y="153"/>
                    <a:pt x="16" y="153"/>
                    <a:pt x="16" y="153"/>
                  </a:cubicBezTo>
                  <a:cubicBezTo>
                    <a:pt x="16" y="153"/>
                    <a:pt x="16" y="153"/>
                    <a:pt x="16" y="153"/>
                  </a:cubicBezTo>
                  <a:cubicBezTo>
                    <a:pt x="22" y="138"/>
                    <a:pt x="23" y="135"/>
                    <a:pt x="24" y="133"/>
                  </a:cubicBezTo>
                  <a:cubicBezTo>
                    <a:pt x="24" y="133"/>
                    <a:pt x="24" y="133"/>
                    <a:pt x="24" y="133"/>
                  </a:cubicBezTo>
                  <a:cubicBezTo>
                    <a:pt x="24" y="132"/>
                    <a:pt x="24" y="132"/>
                    <a:pt x="24" y="132"/>
                  </a:cubicBezTo>
                  <a:cubicBezTo>
                    <a:pt x="28" y="127"/>
                    <a:pt x="31" y="122"/>
                    <a:pt x="34" y="116"/>
                  </a:cubicBezTo>
                  <a:cubicBezTo>
                    <a:pt x="37" y="109"/>
                    <a:pt x="41" y="102"/>
                    <a:pt x="48" y="96"/>
                  </a:cubicBezTo>
                  <a:cubicBezTo>
                    <a:pt x="48" y="96"/>
                    <a:pt x="48" y="96"/>
                    <a:pt x="48" y="96"/>
                  </a:cubicBezTo>
                  <a:cubicBezTo>
                    <a:pt x="48" y="96"/>
                    <a:pt x="48" y="96"/>
                    <a:pt x="48" y="96"/>
                  </a:cubicBezTo>
                  <a:cubicBezTo>
                    <a:pt x="49" y="95"/>
                    <a:pt x="51" y="93"/>
                    <a:pt x="52" y="92"/>
                  </a:cubicBezTo>
                  <a:cubicBezTo>
                    <a:pt x="53" y="91"/>
                    <a:pt x="53" y="90"/>
                    <a:pt x="54" y="90"/>
                  </a:cubicBezTo>
                  <a:cubicBezTo>
                    <a:pt x="50" y="94"/>
                    <a:pt x="50" y="95"/>
                    <a:pt x="49" y="97"/>
                  </a:cubicBezTo>
                  <a:cubicBezTo>
                    <a:pt x="49" y="97"/>
                    <a:pt x="49" y="97"/>
                    <a:pt x="49" y="97"/>
                  </a:cubicBezTo>
                  <a:cubicBezTo>
                    <a:pt x="49" y="97"/>
                    <a:pt x="49" y="97"/>
                    <a:pt x="49" y="97"/>
                  </a:cubicBezTo>
                  <a:cubicBezTo>
                    <a:pt x="50" y="97"/>
                    <a:pt x="50" y="97"/>
                    <a:pt x="50" y="97"/>
                  </a:cubicBezTo>
                  <a:cubicBezTo>
                    <a:pt x="54" y="93"/>
                    <a:pt x="62" y="85"/>
                    <a:pt x="62" y="85"/>
                  </a:cubicBezTo>
                  <a:cubicBezTo>
                    <a:pt x="62" y="85"/>
                    <a:pt x="62" y="85"/>
                    <a:pt x="62" y="85"/>
                  </a:cubicBezTo>
                  <a:cubicBezTo>
                    <a:pt x="62" y="85"/>
                    <a:pt x="62" y="85"/>
                    <a:pt x="62" y="85"/>
                  </a:cubicBezTo>
                  <a:cubicBezTo>
                    <a:pt x="62" y="84"/>
                    <a:pt x="62" y="84"/>
                    <a:pt x="62" y="84"/>
                  </a:cubicBezTo>
                  <a:cubicBezTo>
                    <a:pt x="61" y="84"/>
                    <a:pt x="60" y="84"/>
                    <a:pt x="60" y="84"/>
                  </a:cubicBezTo>
                  <a:cubicBezTo>
                    <a:pt x="59" y="84"/>
                    <a:pt x="59" y="84"/>
                    <a:pt x="59" y="84"/>
                  </a:cubicBezTo>
                  <a:cubicBezTo>
                    <a:pt x="59" y="82"/>
                    <a:pt x="60" y="81"/>
                    <a:pt x="61" y="79"/>
                  </a:cubicBezTo>
                  <a:cubicBezTo>
                    <a:pt x="62" y="78"/>
                    <a:pt x="63" y="76"/>
                    <a:pt x="64" y="75"/>
                  </a:cubicBezTo>
                  <a:cubicBezTo>
                    <a:pt x="64" y="75"/>
                    <a:pt x="64" y="75"/>
                    <a:pt x="63" y="74"/>
                  </a:cubicBezTo>
                  <a:cubicBezTo>
                    <a:pt x="63" y="74"/>
                    <a:pt x="63" y="74"/>
                    <a:pt x="63" y="74"/>
                  </a:cubicBezTo>
                  <a:cubicBezTo>
                    <a:pt x="63" y="74"/>
                    <a:pt x="63" y="74"/>
                    <a:pt x="63" y="74"/>
                  </a:cubicBezTo>
                  <a:cubicBezTo>
                    <a:pt x="63" y="74"/>
                    <a:pt x="63" y="74"/>
                    <a:pt x="63" y="74"/>
                  </a:cubicBezTo>
                  <a:cubicBezTo>
                    <a:pt x="62" y="74"/>
                    <a:pt x="60" y="76"/>
                    <a:pt x="57" y="79"/>
                  </a:cubicBezTo>
                  <a:cubicBezTo>
                    <a:pt x="59" y="76"/>
                    <a:pt x="62" y="73"/>
                    <a:pt x="62" y="73"/>
                  </a:cubicBezTo>
                  <a:cubicBezTo>
                    <a:pt x="62" y="73"/>
                    <a:pt x="78" y="62"/>
                    <a:pt x="80" y="61"/>
                  </a:cubicBezTo>
                  <a:cubicBezTo>
                    <a:pt x="79" y="63"/>
                    <a:pt x="77" y="64"/>
                    <a:pt x="76" y="65"/>
                  </a:cubicBezTo>
                  <a:cubicBezTo>
                    <a:pt x="73" y="69"/>
                    <a:pt x="71" y="72"/>
                    <a:pt x="69" y="76"/>
                  </a:cubicBezTo>
                  <a:cubicBezTo>
                    <a:pt x="68" y="76"/>
                    <a:pt x="68" y="76"/>
                    <a:pt x="68" y="76"/>
                  </a:cubicBezTo>
                  <a:cubicBezTo>
                    <a:pt x="69" y="76"/>
                    <a:pt x="69" y="76"/>
                    <a:pt x="69" y="76"/>
                  </a:cubicBezTo>
                  <a:cubicBezTo>
                    <a:pt x="70" y="76"/>
                    <a:pt x="72" y="75"/>
                    <a:pt x="73" y="74"/>
                  </a:cubicBezTo>
                  <a:cubicBezTo>
                    <a:pt x="74" y="73"/>
                    <a:pt x="75" y="73"/>
                    <a:pt x="76" y="72"/>
                  </a:cubicBezTo>
                  <a:cubicBezTo>
                    <a:pt x="76" y="73"/>
                    <a:pt x="76" y="73"/>
                    <a:pt x="76" y="73"/>
                  </a:cubicBezTo>
                  <a:cubicBezTo>
                    <a:pt x="76" y="73"/>
                    <a:pt x="76" y="73"/>
                    <a:pt x="76" y="73"/>
                  </a:cubicBezTo>
                  <a:cubicBezTo>
                    <a:pt x="78" y="73"/>
                    <a:pt x="79" y="73"/>
                    <a:pt x="79" y="73"/>
                  </a:cubicBezTo>
                  <a:cubicBezTo>
                    <a:pt x="79" y="73"/>
                    <a:pt x="79" y="73"/>
                    <a:pt x="79" y="73"/>
                  </a:cubicBezTo>
                  <a:cubicBezTo>
                    <a:pt x="81" y="71"/>
                    <a:pt x="81" y="70"/>
                    <a:pt x="82" y="69"/>
                  </a:cubicBezTo>
                  <a:cubicBezTo>
                    <a:pt x="82" y="69"/>
                    <a:pt x="82" y="69"/>
                    <a:pt x="82" y="69"/>
                  </a:cubicBezTo>
                  <a:cubicBezTo>
                    <a:pt x="81" y="69"/>
                    <a:pt x="81" y="69"/>
                    <a:pt x="81" y="69"/>
                  </a:cubicBezTo>
                  <a:cubicBezTo>
                    <a:pt x="81" y="68"/>
                    <a:pt x="81" y="67"/>
                    <a:pt x="83" y="64"/>
                  </a:cubicBezTo>
                  <a:cubicBezTo>
                    <a:pt x="83" y="64"/>
                    <a:pt x="83" y="64"/>
                    <a:pt x="83" y="64"/>
                  </a:cubicBezTo>
                  <a:cubicBezTo>
                    <a:pt x="83" y="63"/>
                    <a:pt x="83" y="63"/>
                    <a:pt x="83" y="63"/>
                  </a:cubicBezTo>
                  <a:cubicBezTo>
                    <a:pt x="83" y="63"/>
                    <a:pt x="83" y="63"/>
                    <a:pt x="83" y="63"/>
                  </a:cubicBezTo>
                  <a:cubicBezTo>
                    <a:pt x="82" y="63"/>
                    <a:pt x="82" y="63"/>
                    <a:pt x="80" y="64"/>
                  </a:cubicBezTo>
                  <a:cubicBezTo>
                    <a:pt x="80" y="64"/>
                    <a:pt x="80" y="64"/>
                    <a:pt x="80" y="64"/>
                  </a:cubicBezTo>
                  <a:cubicBezTo>
                    <a:pt x="80" y="64"/>
                    <a:pt x="81" y="63"/>
                    <a:pt x="83" y="59"/>
                  </a:cubicBezTo>
                  <a:cubicBezTo>
                    <a:pt x="84" y="58"/>
                    <a:pt x="84" y="57"/>
                    <a:pt x="85" y="56"/>
                  </a:cubicBezTo>
                  <a:cubicBezTo>
                    <a:pt x="86" y="55"/>
                    <a:pt x="86" y="54"/>
                    <a:pt x="87" y="53"/>
                  </a:cubicBezTo>
                  <a:cubicBezTo>
                    <a:pt x="87" y="53"/>
                    <a:pt x="87" y="53"/>
                    <a:pt x="87" y="53"/>
                  </a:cubicBezTo>
                  <a:cubicBezTo>
                    <a:pt x="87" y="53"/>
                    <a:pt x="87" y="53"/>
                    <a:pt x="86" y="52"/>
                  </a:cubicBezTo>
                  <a:cubicBezTo>
                    <a:pt x="87" y="52"/>
                    <a:pt x="87" y="51"/>
                    <a:pt x="87" y="51"/>
                  </a:cubicBezTo>
                  <a:cubicBezTo>
                    <a:pt x="87" y="51"/>
                    <a:pt x="87" y="51"/>
                    <a:pt x="87" y="51"/>
                  </a:cubicBezTo>
                  <a:cubicBezTo>
                    <a:pt x="87" y="51"/>
                    <a:pt x="87" y="51"/>
                    <a:pt x="87" y="51"/>
                  </a:cubicBezTo>
                  <a:cubicBezTo>
                    <a:pt x="86" y="51"/>
                    <a:pt x="86" y="51"/>
                    <a:pt x="85" y="50"/>
                  </a:cubicBezTo>
                  <a:cubicBezTo>
                    <a:pt x="85" y="50"/>
                    <a:pt x="85" y="50"/>
                    <a:pt x="85" y="50"/>
                  </a:cubicBezTo>
                  <a:cubicBezTo>
                    <a:pt x="85" y="50"/>
                    <a:pt x="85" y="50"/>
                    <a:pt x="85" y="50"/>
                  </a:cubicBezTo>
                  <a:cubicBezTo>
                    <a:pt x="85" y="49"/>
                    <a:pt x="86" y="47"/>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0" y="41"/>
                    <a:pt x="89" y="42"/>
                    <a:pt x="88" y="43"/>
                  </a:cubicBezTo>
                  <a:cubicBezTo>
                    <a:pt x="87" y="44"/>
                    <a:pt x="85" y="46"/>
                    <a:pt x="84" y="46"/>
                  </a:cubicBezTo>
                  <a:cubicBezTo>
                    <a:pt x="84" y="45"/>
                    <a:pt x="86" y="44"/>
                    <a:pt x="86" y="43"/>
                  </a:cubicBezTo>
                  <a:cubicBezTo>
                    <a:pt x="87" y="42"/>
                    <a:pt x="88" y="41"/>
                    <a:pt x="89" y="40"/>
                  </a:cubicBezTo>
                  <a:cubicBezTo>
                    <a:pt x="89" y="40"/>
                    <a:pt x="89" y="40"/>
                    <a:pt x="89" y="40"/>
                  </a:cubicBezTo>
                  <a:cubicBezTo>
                    <a:pt x="89" y="40"/>
                    <a:pt x="89" y="40"/>
                    <a:pt x="89" y="40"/>
                  </a:cubicBezTo>
                  <a:cubicBezTo>
                    <a:pt x="79" y="44"/>
                    <a:pt x="63" y="63"/>
                    <a:pt x="51" y="77"/>
                  </a:cubicBezTo>
                  <a:cubicBezTo>
                    <a:pt x="52" y="76"/>
                    <a:pt x="53" y="73"/>
                    <a:pt x="59" y="66"/>
                  </a:cubicBezTo>
                  <a:cubicBezTo>
                    <a:pt x="59" y="66"/>
                    <a:pt x="59" y="66"/>
                    <a:pt x="59" y="66"/>
                  </a:cubicBezTo>
                  <a:cubicBezTo>
                    <a:pt x="58" y="66"/>
                    <a:pt x="58" y="66"/>
                    <a:pt x="58" y="66"/>
                  </a:cubicBezTo>
                  <a:cubicBezTo>
                    <a:pt x="59" y="66"/>
                    <a:pt x="59" y="66"/>
                    <a:pt x="60" y="64"/>
                  </a:cubicBezTo>
                  <a:cubicBezTo>
                    <a:pt x="60" y="64"/>
                    <a:pt x="60" y="64"/>
                    <a:pt x="60" y="64"/>
                  </a:cubicBezTo>
                  <a:cubicBezTo>
                    <a:pt x="60" y="64"/>
                    <a:pt x="60" y="64"/>
                    <a:pt x="60" y="64"/>
                  </a:cubicBezTo>
                  <a:cubicBezTo>
                    <a:pt x="60" y="63"/>
                    <a:pt x="60" y="63"/>
                    <a:pt x="60" y="63"/>
                  </a:cubicBezTo>
                  <a:cubicBezTo>
                    <a:pt x="60" y="63"/>
                    <a:pt x="60" y="63"/>
                    <a:pt x="60" y="63"/>
                  </a:cubicBezTo>
                  <a:cubicBezTo>
                    <a:pt x="60" y="63"/>
                    <a:pt x="60" y="63"/>
                    <a:pt x="60" y="63"/>
                  </a:cubicBezTo>
                  <a:cubicBezTo>
                    <a:pt x="60" y="63"/>
                    <a:pt x="60" y="63"/>
                    <a:pt x="60" y="63"/>
                  </a:cubicBezTo>
                  <a:cubicBezTo>
                    <a:pt x="61" y="62"/>
                    <a:pt x="63" y="60"/>
                    <a:pt x="64" y="59"/>
                  </a:cubicBezTo>
                  <a:cubicBezTo>
                    <a:pt x="67" y="57"/>
                    <a:pt x="69" y="54"/>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69" y="54"/>
                    <a:pt x="67" y="56"/>
                    <a:pt x="64" y="59"/>
                  </a:cubicBezTo>
                  <a:cubicBezTo>
                    <a:pt x="61" y="62"/>
                    <a:pt x="61" y="62"/>
                    <a:pt x="61" y="62"/>
                  </a:cubicBezTo>
                  <a:cubicBezTo>
                    <a:pt x="49" y="74"/>
                    <a:pt x="47" y="76"/>
                    <a:pt x="39" y="88"/>
                  </a:cubicBezTo>
                  <a:cubicBezTo>
                    <a:pt x="28" y="105"/>
                    <a:pt x="27" y="106"/>
                    <a:pt x="22" y="117"/>
                  </a:cubicBezTo>
                  <a:cubicBezTo>
                    <a:pt x="13" y="136"/>
                    <a:pt x="13" y="136"/>
                    <a:pt x="9" y="148"/>
                  </a:cubicBezTo>
                  <a:cubicBezTo>
                    <a:pt x="9" y="148"/>
                    <a:pt x="9" y="148"/>
                    <a:pt x="9" y="148"/>
                  </a:cubicBezTo>
                  <a:cubicBezTo>
                    <a:pt x="9" y="149"/>
                    <a:pt x="9" y="149"/>
                    <a:pt x="9" y="149"/>
                  </a:cubicBezTo>
                  <a:cubicBezTo>
                    <a:pt x="7" y="155"/>
                    <a:pt x="5" y="163"/>
                    <a:pt x="4" y="168"/>
                  </a:cubicBezTo>
                  <a:cubicBezTo>
                    <a:pt x="2" y="180"/>
                    <a:pt x="2" y="180"/>
                    <a:pt x="2" y="180"/>
                  </a:cubicBezTo>
                  <a:cubicBezTo>
                    <a:pt x="2" y="180"/>
                    <a:pt x="2" y="183"/>
                    <a:pt x="1" y="188"/>
                  </a:cubicBezTo>
                  <a:cubicBezTo>
                    <a:pt x="1" y="188"/>
                    <a:pt x="1" y="190"/>
                    <a:pt x="1" y="194"/>
                  </a:cubicBezTo>
                  <a:cubicBezTo>
                    <a:pt x="0" y="195"/>
                    <a:pt x="0" y="195"/>
                    <a:pt x="0" y="195"/>
                  </a:cubicBezTo>
                  <a:cubicBezTo>
                    <a:pt x="1" y="195"/>
                    <a:pt x="1" y="195"/>
                    <a:pt x="1" y="195"/>
                  </a:cubicBezTo>
                  <a:cubicBezTo>
                    <a:pt x="1" y="195"/>
                    <a:pt x="1" y="189"/>
                    <a:pt x="1" y="189"/>
                  </a:cubicBezTo>
                  <a:cubicBezTo>
                    <a:pt x="1" y="189"/>
                    <a:pt x="1" y="189"/>
                    <a:pt x="1" y="189"/>
                  </a:cubicBezTo>
                  <a:cubicBezTo>
                    <a:pt x="2" y="188"/>
                    <a:pt x="2" y="188"/>
                    <a:pt x="2" y="188"/>
                  </a:cubicBezTo>
                  <a:cubicBezTo>
                    <a:pt x="2" y="188"/>
                    <a:pt x="2" y="188"/>
                    <a:pt x="2" y="188"/>
                  </a:cubicBezTo>
                  <a:cubicBezTo>
                    <a:pt x="2" y="188"/>
                    <a:pt x="2" y="188"/>
                    <a:pt x="2" y="188"/>
                  </a:cubicBezTo>
                  <a:cubicBezTo>
                    <a:pt x="2" y="188"/>
                    <a:pt x="2" y="188"/>
                    <a:pt x="2" y="188"/>
                  </a:cubicBezTo>
                  <a:cubicBezTo>
                    <a:pt x="3" y="187"/>
                    <a:pt x="3" y="186"/>
                    <a:pt x="3" y="184"/>
                  </a:cubicBezTo>
                  <a:close/>
                  <a:moveTo>
                    <a:pt x="47" y="230"/>
                  </a:moveTo>
                  <a:cubicBezTo>
                    <a:pt x="48" y="230"/>
                    <a:pt x="48" y="230"/>
                    <a:pt x="48" y="230"/>
                  </a:cubicBezTo>
                  <a:cubicBezTo>
                    <a:pt x="48" y="229"/>
                    <a:pt x="48" y="229"/>
                    <a:pt x="48" y="229"/>
                  </a:cubicBezTo>
                  <a:cubicBezTo>
                    <a:pt x="48" y="228"/>
                    <a:pt x="48" y="228"/>
                    <a:pt x="48" y="228"/>
                  </a:cubicBezTo>
                  <a:cubicBezTo>
                    <a:pt x="47" y="228"/>
                    <a:pt x="47" y="228"/>
                    <a:pt x="47" y="228"/>
                  </a:cubicBezTo>
                  <a:cubicBezTo>
                    <a:pt x="47" y="228"/>
                    <a:pt x="47" y="228"/>
                    <a:pt x="47" y="228"/>
                  </a:cubicBezTo>
                  <a:cubicBezTo>
                    <a:pt x="47" y="229"/>
                    <a:pt x="47" y="229"/>
                    <a:pt x="47" y="229"/>
                  </a:cubicBezTo>
                  <a:lnTo>
                    <a:pt x="47" y="230"/>
                  </a:lnTo>
                  <a:close/>
                  <a:moveTo>
                    <a:pt x="48" y="234"/>
                  </a:moveTo>
                  <a:cubicBezTo>
                    <a:pt x="49" y="233"/>
                    <a:pt x="49" y="233"/>
                    <a:pt x="49" y="233"/>
                  </a:cubicBezTo>
                  <a:cubicBezTo>
                    <a:pt x="49" y="233"/>
                    <a:pt x="49" y="233"/>
                    <a:pt x="49" y="233"/>
                  </a:cubicBezTo>
                  <a:cubicBezTo>
                    <a:pt x="49" y="232"/>
                    <a:pt x="48" y="232"/>
                    <a:pt x="48" y="232"/>
                  </a:cubicBezTo>
                  <a:cubicBezTo>
                    <a:pt x="48" y="232"/>
                    <a:pt x="48" y="232"/>
                    <a:pt x="48" y="232"/>
                  </a:cubicBezTo>
                  <a:cubicBezTo>
                    <a:pt x="47" y="232"/>
                    <a:pt x="47" y="232"/>
                    <a:pt x="47" y="232"/>
                  </a:cubicBezTo>
                  <a:cubicBezTo>
                    <a:pt x="48" y="233"/>
                    <a:pt x="48" y="234"/>
                    <a:pt x="48" y="234"/>
                  </a:cubicBezTo>
                  <a:close/>
                  <a:moveTo>
                    <a:pt x="76" y="49"/>
                  </a:moveTo>
                  <a:cubicBezTo>
                    <a:pt x="77" y="47"/>
                    <a:pt x="80" y="46"/>
                    <a:pt x="82" y="44"/>
                  </a:cubicBezTo>
                  <a:cubicBezTo>
                    <a:pt x="82" y="44"/>
                    <a:pt x="82" y="44"/>
                    <a:pt x="82" y="44"/>
                  </a:cubicBezTo>
                  <a:cubicBezTo>
                    <a:pt x="86" y="41"/>
                    <a:pt x="86" y="41"/>
                    <a:pt x="86" y="41"/>
                  </a:cubicBezTo>
                  <a:cubicBezTo>
                    <a:pt x="86" y="41"/>
                    <a:pt x="86" y="41"/>
                    <a:pt x="86" y="41"/>
                  </a:cubicBezTo>
                  <a:cubicBezTo>
                    <a:pt x="86" y="41"/>
                    <a:pt x="86" y="41"/>
                    <a:pt x="86" y="41"/>
                  </a:cubicBezTo>
                  <a:cubicBezTo>
                    <a:pt x="87" y="41"/>
                    <a:pt x="89" y="39"/>
                    <a:pt x="89" y="39"/>
                  </a:cubicBezTo>
                  <a:cubicBezTo>
                    <a:pt x="89" y="39"/>
                    <a:pt x="90" y="38"/>
                    <a:pt x="91" y="37"/>
                  </a:cubicBezTo>
                  <a:cubicBezTo>
                    <a:pt x="95" y="35"/>
                    <a:pt x="99" y="32"/>
                    <a:pt x="102" y="30"/>
                  </a:cubicBezTo>
                  <a:cubicBezTo>
                    <a:pt x="102" y="30"/>
                    <a:pt x="102" y="30"/>
                    <a:pt x="102" y="30"/>
                  </a:cubicBezTo>
                  <a:cubicBezTo>
                    <a:pt x="102" y="30"/>
                    <a:pt x="102" y="30"/>
                    <a:pt x="102" y="30"/>
                  </a:cubicBezTo>
                  <a:cubicBezTo>
                    <a:pt x="102" y="30"/>
                    <a:pt x="102" y="30"/>
                    <a:pt x="102" y="30"/>
                  </a:cubicBezTo>
                  <a:cubicBezTo>
                    <a:pt x="102" y="30"/>
                    <a:pt x="102" y="30"/>
                    <a:pt x="102" y="30"/>
                  </a:cubicBezTo>
                  <a:cubicBezTo>
                    <a:pt x="102" y="30"/>
                    <a:pt x="102" y="30"/>
                    <a:pt x="102" y="30"/>
                  </a:cubicBezTo>
                  <a:cubicBezTo>
                    <a:pt x="101" y="30"/>
                    <a:pt x="101" y="30"/>
                    <a:pt x="101" y="30"/>
                  </a:cubicBezTo>
                  <a:cubicBezTo>
                    <a:pt x="100" y="31"/>
                    <a:pt x="95" y="34"/>
                    <a:pt x="91" y="37"/>
                  </a:cubicBezTo>
                  <a:cubicBezTo>
                    <a:pt x="89" y="38"/>
                    <a:pt x="89" y="38"/>
                    <a:pt x="89" y="38"/>
                  </a:cubicBezTo>
                  <a:cubicBezTo>
                    <a:pt x="88" y="39"/>
                    <a:pt x="88" y="39"/>
                    <a:pt x="88" y="39"/>
                  </a:cubicBezTo>
                  <a:cubicBezTo>
                    <a:pt x="88" y="39"/>
                    <a:pt x="88" y="39"/>
                    <a:pt x="88" y="39"/>
                  </a:cubicBezTo>
                  <a:cubicBezTo>
                    <a:pt x="84" y="42"/>
                    <a:pt x="84" y="42"/>
                    <a:pt x="76" y="48"/>
                  </a:cubicBezTo>
                  <a:cubicBezTo>
                    <a:pt x="75" y="49"/>
                    <a:pt x="75" y="49"/>
                    <a:pt x="75" y="49"/>
                  </a:cubicBezTo>
                  <a:cubicBezTo>
                    <a:pt x="76" y="49"/>
                    <a:pt x="76" y="49"/>
                    <a:pt x="76" y="49"/>
                  </a:cubicBezTo>
                  <a:close/>
                  <a:moveTo>
                    <a:pt x="141" y="14"/>
                  </a:moveTo>
                  <a:cubicBezTo>
                    <a:pt x="141" y="14"/>
                    <a:pt x="141" y="14"/>
                    <a:pt x="141" y="14"/>
                  </a:cubicBezTo>
                  <a:cubicBezTo>
                    <a:pt x="141" y="14"/>
                    <a:pt x="141" y="14"/>
                    <a:pt x="141" y="14"/>
                  </a:cubicBezTo>
                  <a:cubicBezTo>
                    <a:pt x="142" y="14"/>
                    <a:pt x="142" y="14"/>
                    <a:pt x="142" y="14"/>
                  </a:cubicBezTo>
                  <a:cubicBezTo>
                    <a:pt x="143" y="14"/>
                    <a:pt x="143" y="14"/>
                    <a:pt x="143" y="14"/>
                  </a:cubicBezTo>
                  <a:cubicBezTo>
                    <a:pt x="143" y="14"/>
                    <a:pt x="143" y="14"/>
                    <a:pt x="143" y="14"/>
                  </a:cubicBezTo>
                  <a:cubicBezTo>
                    <a:pt x="143" y="14"/>
                    <a:pt x="143" y="14"/>
                    <a:pt x="143" y="14"/>
                  </a:cubicBezTo>
                  <a:cubicBezTo>
                    <a:pt x="143" y="14"/>
                    <a:pt x="143" y="14"/>
                    <a:pt x="143" y="14"/>
                  </a:cubicBezTo>
                  <a:cubicBezTo>
                    <a:pt x="143" y="14"/>
                    <a:pt x="143" y="14"/>
                    <a:pt x="144" y="14"/>
                  </a:cubicBezTo>
                  <a:cubicBezTo>
                    <a:pt x="143" y="15"/>
                    <a:pt x="143" y="15"/>
                    <a:pt x="143" y="15"/>
                  </a:cubicBezTo>
                  <a:cubicBezTo>
                    <a:pt x="143" y="15"/>
                    <a:pt x="143" y="15"/>
                    <a:pt x="143" y="15"/>
                  </a:cubicBezTo>
                  <a:cubicBezTo>
                    <a:pt x="144" y="15"/>
                    <a:pt x="148" y="14"/>
                    <a:pt x="148" y="14"/>
                  </a:cubicBezTo>
                  <a:cubicBezTo>
                    <a:pt x="149" y="13"/>
                    <a:pt x="149" y="13"/>
                    <a:pt x="149" y="13"/>
                  </a:cubicBezTo>
                  <a:cubicBezTo>
                    <a:pt x="149" y="13"/>
                    <a:pt x="149" y="13"/>
                    <a:pt x="149" y="13"/>
                  </a:cubicBezTo>
                  <a:cubicBezTo>
                    <a:pt x="150" y="12"/>
                    <a:pt x="150" y="12"/>
                    <a:pt x="150" y="12"/>
                  </a:cubicBezTo>
                  <a:cubicBezTo>
                    <a:pt x="151" y="12"/>
                    <a:pt x="151" y="12"/>
                    <a:pt x="151" y="12"/>
                  </a:cubicBezTo>
                  <a:cubicBezTo>
                    <a:pt x="152" y="11"/>
                    <a:pt x="152" y="11"/>
                    <a:pt x="152" y="11"/>
                  </a:cubicBezTo>
                  <a:cubicBezTo>
                    <a:pt x="152" y="11"/>
                    <a:pt x="152" y="11"/>
                    <a:pt x="152" y="11"/>
                  </a:cubicBezTo>
                  <a:cubicBezTo>
                    <a:pt x="152" y="11"/>
                    <a:pt x="152" y="11"/>
                    <a:pt x="152" y="11"/>
                  </a:cubicBezTo>
                  <a:cubicBezTo>
                    <a:pt x="149" y="11"/>
                    <a:pt x="149" y="11"/>
                    <a:pt x="149" y="11"/>
                  </a:cubicBezTo>
                  <a:cubicBezTo>
                    <a:pt x="145" y="12"/>
                    <a:pt x="145" y="12"/>
                    <a:pt x="145" y="12"/>
                  </a:cubicBezTo>
                  <a:cubicBezTo>
                    <a:pt x="145" y="13"/>
                    <a:pt x="145" y="13"/>
                    <a:pt x="145" y="13"/>
                  </a:cubicBezTo>
                  <a:cubicBezTo>
                    <a:pt x="145" y="13"/>
                    <a:pt x="145" y="13"/>
                    <a:pt x="145" y="13"/>
                  </a:cubicBezTo>
                  <a:cubicBezTo>
                    <a:pt x="144" y="12"/>
                    <a:pt x="144" y="13"/>
                    <a:pt x="143" y="13"/>
                  </a:cubicBezTo>
                  <a:cubicBezTo>
                    <a:pt x="141" y="13"/>
                    <a:pt x="141" y="14"/>
                    <a:pt x="141" y="14"/>
                  </a:cubicBezTo>
                  <a:close/>
                  <a:moveTo>
                    <a:pt x="115" y="24"/>
                  </a:moveTo>
                  <a:cubicBezTo>
                    <a:pt x="113" y="26"/>
                    <a:pt x="111" y="28"/>
                    <a:pt x="111" y="30"/>
                  </a:cubicBezTo>
                  <a:cubicBezTo>
                    <a:pt x="112" y="30"/>
                    <a:pt x="112" y="30"/>
                    <a:pt x="112" y="30"/>
                  </a:cubicBezTo>
                  <a:cubicBezTo>
                    <a:pt x="112" y="30"/>
                    <a:pt x="112" y="30"/>
                    <a:pt x="112" y="30"/>
                  </a:cubicBezTo>
                  <a:cubicBezTo>
                    <a:pt x="112" y="30"/>
                    <a:pt x="112" y="30"/>
                    <a:pt x="112" y="30"/>
                  </a:cubicBezTo>
                  <a:cubicBezTo>
                    <a:pt x="113" y="30"/>
                    <a:pt x="114" y="29"/>
                    <a:pt x="114" y="29"/>
                  </a:cubicBezTo>
                  <a:cubicBezTo>
                    <a:pt x="114" y="29"/>
                    <a:pt x="114" y="29"/>
                    <a:pt x="114" y="29"/>
                  </a:cubicBezTo>
                  <a:cubicBezTo>
                    <a:pt x="114" y="30"/>
                    <a:pt x="114" y="30"/>
                    <a:pt x="114" y="30"/>
                  </a:cubicBezTo>
                  <a:cubicBezTo>
                    <a:pt x="115" y="30"/>
                    <a:pt x="116" y="30"/>
                    <a:pt x="116" y="30"/>
                  </a:cubicBezTo>
                  <a:cubicBezTo>
                    <a:pt x="116" y="29"/>
                    <a:pt x="117" y="29"/>
                    <a:pt x="118" y="28"/>
                  </a:cubicBezTo>
                  <a:cubicBezTo>
                    <a:pt x="118" y="28"/>
                    <a:pt x="119" y="27"/>
                    <a:pt x="119" y="26"/>
                  </a:cubicBezTo>
                  <a:cubicBezTo>
                    <a:pt x="120" y="26"/>
                    <a:pt x="120" y="25"/>
                    <a:pt x="121" y="25"/>
                  </a:cubicBezTo>
                  <a:cubicBezTo>
                    <a:pt x="121" y="24"/>
                    <a:pt x="121" y="24"/>
                    <a:pt x="121" y="24"/>
                  </a:cubicBezTo>
                  <a:cubicBezTo>
                    <a:pt x="122" y="24"/>
                    <a:pt x="122" y="24"/>
                    <a:pt x="122" y="24"/>
                  </a:cubicBezTo>
                  <a:cubicBezTo>
                    <a:pt x="123" y="23"/>
                    <a:pt x="123" y="23"/>
                    <a:pt x="124" y="22"/>
                  </a:cubicBezTo>
                  <a:cubicBezTo>
                    <a:pt x="124" y="22"/>
                    <a:pt x="125" y="21"/>
                    <a:pt x="125" y="21"/>
                  </a:cubicBezTo>
                  <a:cubicBezTo>
                    <a:pt x="126" y="20"/>
                    <a:pt x="126" y="20"/>
                    <a:pt x="126" y="20"/>
                  </a:cubicBezTo>
                  <a:cubicBezTo>
                    <a:pt x="127" y="20"/>
                    <a:pt x="127" y="20"/>
                    <a:pt x="127" y="20"/>
                  </a:cubicBezTo>
                  <a:cubicBezTo>
                    <a:pt x="128" y="19"/>
                    <a:pt x="128" y="19"/>
                    <a:pt x="129" y="19"/>
                  </a:cubicBezTo>
                  <a:cubicBezTo>
                    <a:pt x="129" y="19"/>
                    <a:pt x="129" y="19"/>
                    <a:pt x="129" y="19"/>
                  </a:cubicBezTo>
                  <a:cubicBezTo>
                    <a:pt x="129" y="19"/>
                    <a:pt x="129" y="19"/>
                    <a:pt x="129" y="19"/>
                  </a:cubicBezTo>
                  <a:cubicBezTo>
                    <a:pt x="129" y="19"/>
                    <a:pt x="130" y="19"/>
                    <a:pt x="135" y="15"/>
                  </a:cubicBezTo>
                  <a:cubicBezTo>
                    <a:pt x="135" y="15"/>
                    <a:pt x="135" y="15"/>
                    <a:pt x="135" y="15"/>
                  </a:cubicBezTo>
                  <a:cubicBezTo>
                    <a:pt x="135" y="15"/>
                    <a:pt x="135" y="15"/>
                    <a:pt x="135" y="15"/>
                  </a:cubicBezTo>
                  <a:cubicBezTo>
                    <a:pt x="136" y="15"/>
                    <a:pt x="136" y="15"/>
                    <a:pt x="136" y="15"/>
                  </a:cubicBezTo>
                  <a:cubicBezTo>
                    <a:pt x="137" y="15"/>
                    <a:pt x="137" y="15"/>
                    <a:pt x="137" y="15"/>
                  </a:cubicBezTo>
                  <a:cubicBezTo>
                    <a:pt x="139" y="14"/>
                    <a:pt x="141" y="12"/>
                    <a:pt x="142" y="12"/>
                  </a:cubicBezTo>
                  <a:cubicBezTo>
                    <a:pt x="142" y="12"/>
                    <a:pt x="142" y="12"/>
                    <a:pt x="142" y="12"/>
                  </a:cubicBezTo>
                  <a:cubicBezTo>
                    <a:pt x="143" y="12"/>
                    <a:pt x="143" y="12"/>
                    <a:pt x="143" y="12"/>
                  </a:cubicBezTo>
                  <a:cubicBezTo>
                    <a:pt x="143" y="11"/>
                    <a:pt x="143" y="11"/>
                    <a:pt x="143" y="11"/>
                  </a:cubicBezTo>
                  <a:cubicBezTo>
                    <a:pt x="143" y="11"/>
                    <a:pt x="143" y="11"/>
                    <a:pt x="143" y="11"/>
                  </a:cubicBezTo>
                  <a:cubicBezTo>
                    <a:pt x="143" y="11"/>
                    <a:pt x="143" y="11"/>
                    <a:pt x="143" y="11"/>
                  </a:cubicBezTo>
                  <a:cubicBezTo>
                    <a:pt x="143" y="11"/>
                    <a:pt x="143" y="11"/>
                    <a:pt x="143" y="11"/>
                  </a:cubicBezTo>
                  <a:cubicBezTo>
                    <a:pt x="143" y="11"/>
                    <a:pt x="143" y="11"/>
                    <a:pt x="141" y="12"/>
                  </a:cubicBezTo>
                  <a:cubicBezTo>
                    <a:pt x="141" y="12"/>
                    <a:pt x="141" y="12"/>
                    <a:pt x="141" y="12"/>
                  </a:cubicBezTo>
                  <a:cubicBezTo>
                    <a:pt x="141" y="12"/>
                    <a:pt x="141" y="12"/>
                    <a:pt x="141" y="12"/>
                  </a:cubicBezTo>
                  <a:cubicBezTo>
                    <a:pt x="135" y="14"/>
                    <a:pt x="135" y="14"/>
                    <a:pt x="135" y="14"/>
                  </a:cubicBezTo>
                  <a:cubicBezTo>
                    <a:pt x="135" y="14"/>
                    <a:pt x="135" y="14"/>
                    <a:pt x="135" y="14"/>
                  </a:cubicBezTo>
                  <a:cubicBezTo>
                    <a:pt x="131" y="15"/>
                    <a:pt x="131" y="15"/>
                    <a:pt x="131" y="15"/>
                  </a:cubicBezTo>
                  <a:cubicBezTo>
                    <a:pt x="129" y="16"/>
                    <a:pt x="129" y="16"/>
                    <a:pt x="129" y="16"/>
                  </a:cubicBezTo>
                  <a:cubicBezTo>
                    <a:pt x="125" y="18"/>
                    <a:pt x="125" y="18"/>
                    <a:pt x="125" y="18"/>
                  </a:cubicBezTo>
                  <a:cubicBezTo>
                    <a:pt x="125" y="18"/>
                    <a:pt x="125" y="18"/>
                    <a:pt x="125" y="18"/>
                  </a:cubicBezTo>
                  <a:cubicBezTo>
                    <a:pt x="125" y="18"/>
                    <a:pt x="125" y="18"/>
                    <a:pt x="124" y="18"/>
                  </a:cubicBezTo>
                  <a:cubicBezTo>
                    <a:pt x="124" y="18"/>
                    <a:pt x="124" y="18"/>
                    <a:pt x="124" y="18"/>
                  </a:cubicBezTo>
                  <a:cubicBezTo>
                    <a:pt x="124" y="19"/>
                    <a:pt x="124" y="19"/>
                    <a:pt x="124" y="19"/>
                  </a:cubicBezTo>
                  <a:cubicBezTo>
                    <a:pt x="121" y="20"/>
                    <a:pt x="121" y="20"/>
                    <a:pt x="121" y="20"/>
                  </a:cubicBezTo>
                  <a:cubicBezTo>
                    <a:pt x="119" y="21"/>
                    <a:pt x="117" y="22"/>
                    <a:pt x="115" y="24"/>
                  </a:cubicBezTo>
                  <a:close/>
                  <a:moveTo>
                    <a:pt x="91" y="37"/>
                  </a:moveTo>
                  <a:cubicBezTo>
                    <a:pt x="91" y="37"/>
                    <a:pt x="91" y="37"/>
                    <a:pt x="91" y="37"/>
                  </a:cubicBezTo>
                  <a:cubicBezTo>
                    <a:pt x="91" y="37"/>
                    <a:pt x="91" y="37"/>
                    <a:pt x="91" y="37"/>
                  </a:cubicBezTo>
                  <a:cubicBezTo>
                    <a:pt x="91" y="37"/>
                    <a:pt x="91" y="37"/>
                    <a:pt x="91" y="37"/>
                  </a:cubicBezTo>
                  <a:cubicBezTo>
                    <a:pt x="91" y="37"/>
                    <a:pt x="91" y="37"/>
                    <a:pt x="91" y="37"/>
                  </a:cubicBezTo>
                  <a:cubicBezTo>
                    <a:pt x="91" y="37"/>
                    <a:pt x="91" y="37"/>
                    <a:pt x="91" y="37"/>
                  </a:cubicBezTo>
                  <a:cubicBezTo>
                    <a:pt x="91" y="37"/>
                    <a:pt x="91" y="37"/>
                    <a:pt x="91" y="37"/>
                  </a:cubicBezTo>
                  <a:cubicBezTo>
                    <a:pt x="92" y="37"/>
                    <a:pt x="92" y="37"/>
                    <a:pt x="94" y="36"/>
                  </a:cubicBezTo>
                  <a:cubicBezTo>
                    <a:pt x="93" y="37"/>
                    <a:pt x="93" y="37"/>
                    <a:pt x="93" y="37"/>
                  </a:cubicBezTo>
                  <a:cubicBezTo>
                    <a:pt x="93" y="37"/>
                    <a:pt x="92" y="38"/>
                    <a:pt x="92" y="38"/>
                  </a:cubicBezTo>
                  <a:cubicBezTo>
                    <a:pt x="92" y="38"/>
                    <a:pt x="92" y="38"/>
                    <a:pt x="92" y="38"/>
                  </a:cubicBezTo>
                  <a:cubicBezTo>
                    <a:pt x="92" y="38"/>
                    <a:pt x="92" y="38"/>
                    <a:pt x="92" y="38"/>
                  </a:cubicBezTo>
                  <a:cubicBezTo>
                    <a:pt x="92" y="38"/>
                    <a:pt x="92" y="38"/>
                    <a:pt x="92" y="38"/>
                  </a:cubicBezTo>
                  <a:cubicBezTo>
                    <a:pt x="92" y="38"/>
                    <a:pt x="92" y="38"/>
                    <a:pt x="92" y="38"/>
                  </a:cubicBezTo>
                  <a:cubicBezTo>
                    <a:pt x="93" y="38"/>
                    <a:pt x="93" y="38"/>
                    <a:pt x="93" y="38"/>
                  </a:cubicBezTo>
                  <a:cubicBezTo>
                    <a:pt x="93" y="38"/>
                    <a:pt x="93" y="38"/>
                    <a:pt x="93" y="38"/>
                  </a:cubicBezTo>
                  <a:cubicBezTo>
                    <a:pt x="94" y="38"/>
                    <a:pt x="94" y="38"/>
                    <a:pt x="96" y="36"/>
                  </a:cubicBezTo>
                  <a:cubicBezTo>
                    <a:pt x="96" y="36"/>
                    <a:pt x="96" y="36"/>
                    <a:pt x="96" y="36"/>
                  </a:cubicBezTo>
                  <a:cubicBezTo>
                    <a:pt x="96" y="36"/>
                    <a:pt x="96" y="36"/>
                    <a:pt x="96" y="36"/>
                  </a:cubicBezTo>
                  <a:cubicBezTo>
                    <a:pt x="97" y="36"/>
                    <a:pt x="101" y="33"/>
                    <a:pt x="103" y="31"/>
                  </a:cubicBezTo>
                  <a:cubicBezTo>
                    <a:pt x="103" y="30"/>
                    <a:pt x="103" y="30"/>
                    <a:pt x="104" y="29"/>
                  </a:cubicBezTo>
                  <a:cubicBezTo>
                    <a:pt x="104" y="30"/>
                    <a:pt x="104" y="30"/>
                    <a:pt x="103" y="30"/>
                  </a:cubicBezTo>
                  <a:cubicBezTo>
                    <a:pt x="103" y="30"/>
                    <a:pt x="103" y="30"/>
                    <a:pt x="103" y="30"/>
                  </a:cubicBezTo>
                  <a:cubicBezTo>
                    <a:pt x="104" y="30"/>
                    <a:pt x="104" y="30"/>
                    <a:pt x="104" y="30"/>
                  </a:cubicBezTo>
                  <a:cubicBezTo>
                    <a:pt x="104" y="30"/>
                    <a:pt x="104" y="30"/>
                    <a:pt x="108" y="27"/>
                  </a:cubicBezTo>
                  <a:cubicBezTo>
                    <a:pt x="110" y="27"/>
                    <a:pt x="111" y="26"/>
                    <a:pt x="111" y="25"/>
                  </a:cubicBezTo>
                  <a:cubicBezTo>
                    <a:pt x="111" y="25"/>
                    <a:pt x="111" y="25"/>
                    <a:pt x="111" y="25"/>
                  </a:cubicBezTo>
                  <a:cubicBezTo>
                    <a:pt x="111" y="25"/>
                    <a:pt x="111" y="25"/>
                    <a:pt x="111" y="25"/>
                  </a:cubicBezTo>
                  <a:cubicBezTo>
                    <a:pt x="111" y="25"/>
                    <a:pt x="115" y="23"/>
                    <a:pt x="115" y="23"/>
                  </a:cubicBezTo>
                  <a:cubicBezTo>
                    <a:pt x="115" y="23"/>
                    <a:pt x="115" y="23"/>
                    <a:pt x="115" y="23"/>
                  </a:cubicBezTo>
                  <a:cubicBezTo>
                    <a:pt x="115" y="23"/>
                    <a:pt x="115" y="23"/>
                    <a:pt x="115" y="23"/>
                  </a:cubicBezTo>
                  <a:cubicBezTo>
                    <a:pt x="115" y="22"/>
                    <a:pt x="115" y="22"/>
                    <a:pt x="115" y="22"/>
                  </a:cubicBezTo>
                  <a:cubicBezTo>
                    <a:pt x="115" y="22"/>
                    <a:pt x="115" y="22"/>
                    <a:pt x="115" y="22"/>
                  </a:cubicBezTo>
                  <a:cubicBezTo>
                    <a:pt x="115" y="22"/>
                    <a:pt x="115" y="22"/>
                    <a:pt x="115" y="22"/>
                  </a:cubicBezTo>
                  <a:cubicBezTo>
                    <a:pt x="115" y="22"/>
                    <a:pt x="115" y="22"/>
                    <a:pt x="115" y="22"/>
                  </a:cubicBezTo>
                  <a:cubicBezTo>
                    <a:pt x="113" y="23"/>
                    <a:pt x="110" y="25"/>
                    <a:pt x="108" y="26"/>
                  </a:cubicBezTo>
                  <a:cubicBezTo>
                    <a:pt x="106" y="27"/>
                    <a:pt x="106" y="27"/>
                    <a:pt x="106" y="27"/>
                  </a:cubicBezTo>
                  <a:cubicBezTo>
                    <a:pt x="106" y="27"/>
                    <a:pt x="106" y="27"/>
                    <a:pt x="106" y="27"/>
                  </a:cubicBezTo>
                  <a:cubicBezTo>
                    <a:pt x="104" y="29"/>
                    <a:pt x="94" y="35"/>
                    <a:pt x="91" y="37"/>
                  </a:cubicBezTo>
                  <a:close/>
                  <a:moveTo>
                    <a:pt x="10" y="196"/>
                  </a:moveTo>
                  <a:cubicBezTo>
                    <a:pt x="10" y="196"/>
                    <a:pt x="10" y="196"/>
                    <a:pt x="10" y="196"/>
                  </a:cubicBezTo>
                  <a:cubicBezTo>
                    <a:pt x="10" y="196"/>
                    <a:pt x="10" y="196"/>
                    <a:pt x="10" y="196"/>
                  </a:cubicBezTo>
                  <a:cubicBezTo>
                    <a:pt x="10" y="197"/>
                    <a:pt x="10" y="197"/>
                    <a:pt x="10" y="198"/>
                  </a:cubicBezTo>
                  <a:cubicBezTo>
                    <a:pt x="10" y="200"/>
                    <a:pt x="10" y="201"/>
                    <a:pt x="11" y="202"/>
                  </a:cubicBezTo>
                  <a:cubicBezTo>
                    <a:pt x="11" y="202"/>
                    <a:pt x="11" y="202"/>
                    <a:pt x="11" y="202"/>
                  </a:cubicBezTo>
                  <a:cubicBezTo>
                    <a:pt x="11" y="202"/>
                    <a:pt x="11" y="202"/>
                    <a:pt x="11" y="202"/>
                  </a:cubicBezTo>
                  <a:cubicBezTo>
                    <a:pt x="11" y="201"/>
                    <a:pt x="11" y="201"/>
                    <a:pt x="11" y="199"/>
                  </a:cubicBezTo>
                  <a:cubicBezTo>
                    <a:pt x="11" y="198"/>
                    <a:pt x="11" y="197"/>
                    <a:pt x="10" y="196"/>
                  </a:cubicBezTo>
                  <a:close/>
                  <a:moveTo>
                    <a:pt x="12" y="195"/>
                  </a:moveTo>
                  <a:cubicBezTo>
                    <a:pt x="12" y="195"/>
                    <a:pt x="12" y="195"/>
                    <a:pt x="12" y="195"/>
                  </a:cubicBezTo>
                  <a:cubicBezTo>
                    <a:pt x="12" y="195"/>
                    <a:pt x="12" y="195"/>
                    <a:pt x="12" y="194"/>
                  </a:cubicBezTo>
                  <a:cubicBezTo>
                    <a:pt x="12" y="194"/>
                    <a:pt x="12" y="192"/>
                    <a:pt x="12" y="192"/>
                  </a:cubicBezTo>
                  <a:cubicBezTo>
                    <a:pt x="12" y="192"/>
                    <a:pt x="12" y="192"/>
                    <a:pt x="12" y="192"/>
                  </a:cubicBezTo>
                  <a:cubicBezTo>
                    <a:pt x="12" y="192"/>
                    <a:pt x="12" y="192"/>
                    <a:pt x="12" y="192"/>
                  </a:cubicBezTo>
                  <a:cubicBezTo>
                    <a:pt x="11" y="193"/>
                    <a:pt x="11" y="193"/>
                    <a:pt x="12" y="194"/>
                  </a:cubicBezTo>
                  <a:cubicBezTo>
                    <a:pt x="12" y="194"/>
                    <a:pt x="12" y="195"/>
                    <a:pt x="12" y="195"/>
                  </a:cubicBezTo>
                  <a:close/>
                  <a:moveTo>
                    <a:pt x="11" y="195"/>
                  </a:moveTo>
                  <a:cubicBezTo>
                    <a:pt x="11" y="195"/>
                    <a:pt x="11" y="195"/>
                    <a:pt x="11" y="195"/>
                  </a:cubicBezTo>
                  <a:cubicBezTo>
                    <a:pt x="11" y="195"/>
                    <a:pt x="11" y="195"/>
                    <a:pt x="11" y="195"/>
                  </a:cubicBezTo>
                  <a:cubicBezTo>
                    <a:pt x="11" y="195"/>
                    <a:pt x="11" y="195"/>
                    <a:pt x="11" y="196"/>
                  </a:cubicBezTo>
                  <a:cubicBezTo>
                    <a:pt x="11" y="196"/>
                    <a:pt x="11" y="196"/>
                    <a:pt x="11" y="196"/>
                  </a:cubicBezTo>
                  <a:cubicBezTo>
                    <a:pt x="11" y="196"/>
                    <a:pt x="12" y="196"/>
                    <a:pt x="12" y="196"/>
                  </a:cubicBezTo>
                  <a:cubicBezTo>
                    <a:pt x="12" y="195"/>
                    <a:pt x="11" y="195"/>
                    <a:pt x="11" y="195"/>
                  </a:cubicBezTo>
                  <a:close/>
                  <a:moveTo>
                    <a:pt x="279" y="403"/>
                  </a:moveTo>
                  <a:cubicBezTo>
                    <a:pt x="279" y="403"/>
                    <a:pt x="279" y="403"/>
                    <a:pt x="279" y="403"/>
                  </a:cubicBezTo>
                  <a:cubicBezTo>
                    <a:pt x="256" y="406"/>
                    <a:pt x="251" y="405"/>
                    <a:pt x="225" y="401"/>
                  </a:cubicBezTo>
                  <a:cubicBezTo>
                    <a:pt x="226" y="401"/>
                    <a:pt x="226" y="401"/>
                    <a:pt x="227" y="401"/>
                  </a:cubicBezTo>
                  <a:cubicBezTo>
                    <a:pt x="227" y="401"/>
                    <a:pt x="227" y="401"/>
                    <a:pt x="227" y="401"/>
                  </a:cubicBezTo>
                  <a:cubicBezTo>
                    <a:pt x="227" y="401"/>
                    <a:pt x="227" y="401"/>
                    <a:pt x="227" y="401"/>
                  </a:cubicBezTo>
                  <a:cubicBezTo>
                    <a:pt x="226" y="400"/>
                    <a:pt x="226" y="400"/>
                    <a:pt x="226" y="400"/>
                  </a:cubicBezTo>
                  <a:cubicBezTo>
                    <a:pt x="225" y="399"/>
                    <a:pt x="223" y="399"/>
                    <a:pt x="220" y="398"/>
                  </a:cubicBezTo>
                  <a:cubicBezTo>
                    <a:pt x="220" y="398"/>
                    <a:pt x="220" y="397"/>
                    <a:pt x="221" y="397"/>
                  </a:cubicBezTo>
                  <a:cubicBezTo>
                    <a:pt x="220" y="393"/>
                    <a:pt x="211" y="391"/>
                    <a:pt x="206" y="390"/>
                  </a:cubicBezTo>
                  <a:cubicBezTo>
                    <a:pt x="208" y="390"/>
                    <a:pt x="208" y="390"/>
                    <a:pt x="208" y="390"/>
                  </a:cubicBezTo>
                  <a:cubicBezTo>
                    <a:pt x="210" y="389"/>
                    <a:pt x="210" y="389"/>
                    <a:pt x="210" y="389"/>
                  </a:cubicBezTo>
                  <a:cubicBezTo>
                    <a:pt x="210" y="389"/>
                    <a:pt x="210" y="389"/>
                    <a:pt x="210" y="388"/>
                  </a:cubicBezTo>
                  <a:cubicBezTo>
                    <a:pt x="211" y="388"/>
                    <a:pt x="211" y="388"/>
                    <a:pt x="211" y="388"/>
                  </a:cubicBezTo>
                  <a:cubicBezTo>
                    <a:pt x="209" y="386"/>
                    <a:pt x="207" y="384"/>
                    <a:pt x="205" y="383"/>
                  </a:cubicBezTo>
                  <a:cubicBezTo>
                    <a:pt x="203" y="381"/>
                    <a:pt x="202" y="380"/>
                    <a:pt x="200" y="378"/>
                  </a:cubicBezTo>
                  <a:cubicBezTo>
                    <a:pt x="201" y="378"/>
                    <a:pt x="201" y="378"/>
                    <a:pt x="201" y="378"/>
                  </a:cubicBezTo>
                  <a:cubicBezTo>
                    <a:pt x="201" y="378"/>
                    <a:pt x="201" y="378"/>
                    <a:pt x="201" y="378"/>
                  </a:cubicBezTo>
                  <a:cubicBezTo>
                    <a:pt x="200" y="374"/>
                    <a:pt x="197" y="372"/>
                    <a:pt x="194" y="370"/>
                  </a:cubicBezTo>
                  <a:cubicBezTo>
                    <a:pt x="190" y="368"/>
                    <a:pt x="187" y="366"/>
                    <a:pt x="186" y="362"/>
                  </a:cubicBezTo>
                  <a:cubicBezTo>
                    <a:pt x="186" y="361"/>
                    <a:pt x="186" y="360"/>
                    <a:pt x="186" y="360"/>
                  </a:cubicBezTo>
                  <a:cubicBezTo>
                    <a:pt x="186" y="355"/>
                    <a:pt x="190" y="352"/>
                    <a:pt x="192" y="351"/>
                  </a:cubicBezTo>
                  <a:cubicBezTo>
                    <a:pt x="192" y="351"/>
                    <a:pt x="192" y="351"/>
                    <a:pt x="192" y="350"/>
                  </a:cubicBezTo>
                  <a:cubicBezTo>
                    <a:pt x="192" y="346"/>
                    <a:pt x="190" y="338"/>
                    <a:pt x="173" y="312"/>
                  </a:cubicBezTo>
                  <a:cubicBezTo>
                    <a:pt x="173" y="311"/>
                    <a:pt x="174" y="309"/>
                    <a:pt x="174" y="308"/>
                  </a:cubicBezTo>
                  <a:cubicBezTo>
                    <a:pt x="174" y="307"/>
                    <a:pt x="174" y="306"/>
                    <a:pt x="174" y="305"/>
                  </a:cubicBezTo>
                  <a:cubicBezTo>
                    <a:pt x="173" y="304"/>
                    <a:pt x="173" y="303"/>
                    <a:pt x="173" y="302"/>
                  </a:cubicBezTo>
                  <a:cubicBezTo>
                    <a:pt x="173" y="301"/>
                    <a:pt x="173" y="301"/>
                    <a:pt x="173" y="300"/>
                  </a:cubicBezTo>
                  <a:cubicBezTo>
                    <a:pt x="173" y="300"/>
                    <a:pt x="173" y="300"/>
                    <a:pt x="173" y="300"/>
                  </a:cubicBezTo>
                  <a:cubicBezTo>
                    <a:pt x="174" y="299"/>
                    <a:pt x="174" y="298"/>
                    <a:pt x="174" y="297"/>
                  </a:cubicBezTo>
                  <a:cubicBezTo>
                    <a:pt x="174" y="295"/>
                    <a:pt x="173" y="291"/>
                    <a:pt x="172" y="287"/>
                  </a:cubicBezTo>
                  <a:cubicBezTo>
                    <a:pt x="171" y="285"/>
                    <a:pt x="168" y="279"/>
                    <a:pt x="163" y="276"/>
                  </a:cubicBezTo>
                  <a:cubicBezTo>
                    <a:pt x="161" y="275"/>
                    <a:pt x="160" y="276"/>
                    <a:pt x="159" y="276"/>
                  </a:cubicBezTo>
                  <a:cubicBezTo>
                    <a:pt x="158" y="277"/>
                    <a:pt x="157" y="277"/>
                    <a:pt x="156" y="277"/>
                  </a:cubicBezTo>
                  <a:cubicBezTo>
                    <a:pt x="154" y="277"/>
                    <a:pt x="153" y="276"/>
                    <a:pt x="152" y="275"/>
                  </a:cubicBezTo>
                  <a:cubicBezTo>
                    <a:pt x="151" y="275"/>
                    <a:pt x="150" y="274"/>
                    <a:pt x="149" y="274"/>
                  </a:cubicBezTo>
                  <a:cubicBezTo>
                    <a:pt x="144" y="272"/>
                    <a:pt x="142" y="273"/>
                    <a:pt x="139" y="275"/>
                  </a:cubicBezTo>
                  <a:cubicBezTo>
                    <a:pt x="139" y="275"/>
                    <a:pt x="139" y="275"/>
                    <a:pt x="139" y="275"/>
                  </a:cubicBezTo>
                  <a:cubicBezTo>
                    <a:pt x="139" y="275"/>
                    <a:pt x="139" y="275"/>
                    <a:pt x="139" y="275"/>
                  </a:cubicBezTo>
                  <a:cubicBezTo>
                    <a:pt x="138" y="276"/>
                    <a:pt x="136" y="275"/>
                    <a:pt x="135" y="275"/>
                  </a:cubicBezTo>
                  <a:cubicBezTo>
                    <a:pt x="132" y="275"/>
                    <a:pt x="130" y="275"/>
                    <a:pt x="128" y="278"/>
                  </a:cubicBezTo>
                  <a:cubicBezTo>
                    <a:pt x="126" y="276"/>
                    <a:pt x="126" y="276"/>
                    <a:pt x="114" y="275"/>
                  </a:cubicBezTo>
                  <a:cubicBezTo>
                    <a:pt x="114" y="275"/>
                    <a:pt x="114" y="275"/>
                    <a:pt x="112" y="276"/>
                  </a:cubicBezTo>
                  <a:cubicBezTo>
                    <a:pt x="109" y="275"/>
                    <a:pt x="109" y="275"/>
                    <a:pt x="107" y="275"/>
                  </a:cubicBezTo>
                  <a:cubicBezTo>
                    <a:pt x="102" y="273"/>
                    <a:pt x="99" y="270"/>
                    <a:pt x="96" y="266"/>
                  </a:cubicBezTo>
                  <a:cubicBezTo>
                    <a:pt x="92" y="262"/>
                    <a:pt x="89" y="258"/>
                    <a:pt x="84" y="256"/>
                  </a:cubicBezTo>
                  <a:cubicBezTo>
                    <a:pt x="84" y="256"/>
                    <a:pt x="81" y="255"/>
                    <a:pt x="71" y="260"/>
                  </a:cubicBezTo>
                  <a:cubicBezTo>
                    <a:pt x="70" y="260"/>
                    <a:pt x="69" y="259"/>
                    <a:pt x="68" y="259"/>
                  </a:cubicBezTo>
                  <a:cubicBezTo>
                    <a:pt x="68" y="259"/>
                    <a:pt x="67" y="258"/>
                    <a:pt x="67" y="258"/>
                  </a:cubicBezTo>
                  <a:cubicBezTo>
                    <a:pt x="66" y="258"/>
                    <a:pt x="66" y="258"/>
                    <a:pt x="66" y="258"/>
                  </a:cubicBezTo>
                  <a:cubicBezTo>
                    <a:pt x="65" y="257"/>
                    <a:pt x="64" y="257"/>
                    <a:pt x="63" y="256"/>
                  </a:cubicBezTo>
                  <a:cubicBezTo>
                    <a:pt x="61" y="255"/>
                    <a:pt x="59" y="253"/>
                    <a:pt x="56" y="254"/>
                  </a:cubicBezTo>
                  <a:cubicBezTo>
                    <a:pt x="55" y="250"/>
                    <a:pt x="55" y="250"/>
                    <a:pt x="53" y="249"/>
                  </a:cubicBezTo>
                  <a:cubicBezTo>
                    <a:pt x="53" y="245"/>
                    <a:pt x="53" y="245"/>
                    <a:pt x="52" y="244"/>
                  </a:cubicBezTo>
                  <a:cubicBezTo>
                    <a:pt x="51" y="244"/>
                    <a:pt x="51" y="244"/>
                    <a:pt x="50" y="245"/>
                  </a:cubicBezTo>
                  <a:cubicBezTo>
                    <a:pt x="50" y="246"/>
                    <a:pt x="50" y="246"/>
                    <a:pt x="50" y="246"/>
                  </a:cubicBezTo>
                  <a:cubicBezTo>
                    <a:pt x="50" y="246"/>
                    <a:pt x="51" y="247"/>
                    <a:pt x="51" y="249"/>
                  </a:cubicBezTo>
                  <a:cubicBezTo>
                    <a:pt x="50" y="249"/>
                    <a:pt x="50" y="249"/>
                    <a:pt x="50" y="249"/>
                  </a:cubicBezTo>
                  <a:cubicBezTo>
                    <a:pt x="50" y="249"/>
                    <a:pt x="50" y="249"/>
                    <a:pt x="50" y="247"/>
                  </a:cubicBezTo>
                  <a:cubicBezTo>
                    <a:pt x="50" y="247"/>
                    <a:pt x="50" y="247"/>
                    <a:pt x="50" y="247"/>
                  </a:cubicBezTo>
                  <a:cubicBezTo>
                    <a:pt x="50" y="246"/>
                    <a:pt x="50" y="246"/>
                    <a:pt x="50" y="246"/>
                  </a:cubicBezTo>
                  <a:cubicBezTo>
                    <a:pt x="49" y="246"/>
                    <a:pt x="49" y="246"/>
                    <a:pt x="49" y="246"/>
                  </a:cubicBezTo>
                  <a:cubicBezTo>
                    <a:pt x="49" y="246"/>
                    <a:pt x="49" y="246"/>
                    <a:pt x="49" y="246"/>
                  </a:cubicBezTo>
                  <a:cubicBezTo>
                    <a:pt x="47" y="247"/>
                    <a:pt x="47" y="248"/>
                    <a:pt x="46" y="250"/>
                  </a:cubicBezTo>
                  <a:cubicBezTo>
                    <a:pt x="45" y="251"/>
                    <a:pt x="45" y="251"/>
                    <a:pt x="44" y="252"/>
                  </a:cubicBezTo>
                  <a:cubicBezTo>
                    <a:pt x="43" y="254"/>
                    <a:pt x="41" y="253"/>
                    <a:pt x="40" y="253"/>
                  </a:cubicBezTo>
                  <a:cubicBezTo>
                    <a:pt x="39" y="253"/>
                    <a:pt x="38" y="253"/>
                    <a:pt x="37" y="254"/>
                  </a:cubicBezTo>
                  <a:cubicBezTo>
                    <a:pt x="36" y="253"/>
                    <a:pt x="36" y="253"/>
                    <a:pt x="35" y="251"/>
                  </a:cubicBezTo>
                  <a:cubicBezTo>
                    <a:pt x="34" y="251"/>
                    <a:pt x="34" y="252"/>
                    <a:pt x="33" y="252"/>
                  </a:cubicBezTo>
                  <a:cubicBezTo>
                    <a:pt x="33" y="252"/>
                    <a:pt x="32" y="251"/>
                    <a:pt x="32" y="250"/>
                  </a:cubicBezTo>
                  <a:cubicBezTo>
                    <a:pt x="32" y="250"/>
                    <a:pt x="32" y="250"/>
                    <a:pt x="32" y="250"/>
                  </a:cubicBezTo>
                  <a:cubicBezTo>
                    <a:pt x="31" y="250"/>
                    <a:pt x="31" y="250"/>
                    <a:pt x="31" y="250"/>
                  </a:cubicBezTo>
                  <a:cubicBezTo>
                    <a:pt x="31" y="252"/>
                    <a:pt x="31" y="254"/>
                    <a:pt x="31" y="255"/>
                  </a:cubicBezTo>
                  <a:cubicBezTo>
                    <a:pt x="30" y="258"/>
                    <a:pt x="30" y="258"/>
                    <a:pt x="30" y="258"/>
                  </a:cubicBezTo>
                  <a:cubicBezTo>
                    <a:pt x="30" y="256"/>
                    <a:pt x="30" y="256"/>
                    <a:pt x="30" y="256"/>
                  </a:cubicBezTo>
                  <a:cubicBezTo>
                    <a:pt x="30" y="256"/>
                    <a:pt x="30" y="255"/>
                    <a:pt x="30" y="254"/>
                  </a:cubicBezTo>
                  <a:cubicBezTo>
                    <a:pt x="30" y="253"/>
                    <a:pt x="30" y="252"/>
                    <a:pt x="29" y="251"/>
                  </a:cubicBezTo>
                  <a:cubicBezTo>
                    <a:pt x="29" y="251"/>
                    <a:pt x="29" y="251"/>
                    <a:pt x="29" y="251"/>
                  </a:cubicBezTo>
                  <a:cubicBezTo>
                    <a:pt x="28" y="251"/>
                    <a:pt x="28" y="251"/>
                    <a:pt x="28" y="251"/>
                  </a:cubicBezTo>
                  <a:cubicBezTo>
                    <a:pt x="27" y="252"/>
                    <a:pt x="25" y="263"/>
                    <a:pt x="25" y="263"/>
                  </a:cubicBezTo>
                  <a:cubicBezTo>
                    <a:pt x="25" y="264"/>
                    <a:pt x="25" y="264"/>
                    <a:pt x="25" y="264"/>
                  </a:cubicBezTo>
                  <a:cubicBezTo>
                    <a:pt x="25" y="267"/>
                    <a:pt x="26" y="269"/>
                    <a:pt x="26" y="272"/>
                  </a:cubicBezTo>
                  <a:cubicBezTo>
                    <a:pt x="26" y="273"/>
                    <a:pt x="27" y="275"/>
                    <a:pt x="27" y="276"/>
                  </a:cubicBezTo>
                  <a:cubicBezTo>
                    <a:pt x="27" y="275"/>
                    <a:pt x="26" y="274"/>
                    <a:pt x="23" y="274"/>
                  </a:cubicBezTo>
                  <a:cubicBezTo>
                    <a:pt x="23" y="274"/>
                    <a:pt x="23" y="274"/>
                    <a:pt x="23" y="274"/>
                  </a:cubicBezTo>
                  <a:cubicBezTo>
                    <a:pt x="23" y="274"/>
                    <a:pt x="23" y="274"/>
                    <a:pt x="23" y="274"/>
                  </a:cubicBezTo>
                  <a:cubicBezTo>
                    <a:pt x="23" y="274"/>
                    <a:pt x="23" y="274"/>
                    <a:pt x="23" y="274"/>
                  </a:cubicBezTo>
                  <a:cubicBezTo>
                    <a:pt x="23" y="274"/>
                    <a:pt x="23" y="274"/>
                    <a:pt x="22" y="279"/>
                  </a:cubicBezTo>
                  <a:cubicBezTo>
                    <a:pt x="21" y="279"/>
                    <a:pt x="21" y="279"/>
                    <a:pt x="21" y="279"/>
                  </a:cubicBezTo>
                  <a:cubicBezTo>
                    <a:pt x="20" y="278"/>
                    <a:pt x="20" y="278"/>
                    <a:pt x="11" y="250"/>
                  </a:cubicBezTo>
                  <a:cubicBezTo>
                    <a:pt x="10" y="250"/>
                    <a:pt x="10" y="250"/>
                    <a:pt x="9" y="249"/>
                  </a:cubicBezTo>
                  <a:cubicBezTo>
                    <a:pt x="9" y="248"/>
                    <a:pt x="9" y="248"/>
                    <a:pt x="9" y="248"/>
                  </a:cubicBezTo>
                  <a:cubicBezTo>
                    <a:pt x="9" y="248"/>
                    <a:pt x="9" y="248"/>
                    <a:pt x="9" y="248"/>
                  </a:cubicBezTo>
                  <a:cubicBezTo>
                    <a:pt x="8" y="248"/>
                    <a:pt x="8" y="248"/>
                    <a:pt x="8" y="248"/>
                  </a:cubicBezTo>
                  <a:cubicBezTo>
                    <a:pt x="8" y="249"/>
                    <a:pt x="8" y="249"/>
                    <a:pt x="7" y="252"/>
                  </a:cubicBezTo>
                  <a:cubicBezTo>
                    <a:pt x="7" y="252"/>
                    <a:pt x="6" y="250"/>
                    <a:pt x="5" y="241"/>
                  </a:cubicBezTo>
                  <a:cubicBezTo>
                    <a:pt x="5" y="241"/>
                    <a:pt x="5" y="241"/>
                    <a:pt x="5" y="241"/>
                  </a:cubicBezTo>
                  <a:cubicBezTo>
                    <a:pt x="3" y="223"/>
                    <a:pt x="3" y="223"/>
                    <a:pt x="3" y="223"/>
                  </a:cubicBezTo>
                  <a:cubicBezTo>
                    <a:pt x="3" y="223"/>
                    <a:pt x="3" y="223"/>
                    <a:pt x="3" y="223"/>
                  </a:cubicBezTo>
                  <a:cubicBezTo>
                    <a:pt x="3" y="223"/>
                    <a:pt x="3" y="223"/>
                    <a:pt x="3" y="223"/>
                  </a:cubicBezTo>
                  <a:cubicBezTo>
                    <a:pt x="2" y="224"/>
                    <a:pt x="2" y="224"/>
                    <a:pt x="2" y="227"/>
                  </a:cubicBezTo>
                  <a:cubicBezTo>
                    <a:pt x="2" y="229"/>
                    <a:pt x="2" y="235"/>
                    <a:pt x="3" y="243"/>
                  </a:cubicBezTo>
                  <a:cubicBezTo>
                    <a:pt x="3" y="242"/>
                    <a:pt x="3" y="242"/>
                    <a:pt x="3" y="242"/>
                  </a:cubicBezTo>
                  <a:cubicBezTo>
                    <a:pt x="3" y="242"/>
                    <a:pt x="3" y="242"/>
                    <a:pt x="3" y="242"/>
                  </a:cubicBezTo>
                  <a:cubicBezTo>
                    <a:pt x="3" y="242"/>
                    <a:pt x="3" y="242"/>
                    <a:pt x="3" y="242"/>
                  </a:cubicBezTo>
                  <a:cubicBezTo>
                    <a:pt x="3" y="242"/>
                    <a:pt x="3" y="242"/>
                    <a:pt x="3" y="242"/>
                  </a:cubicBezTo>
                  <a:cubicBezTo>
                    <a:pt x="3" y="242"/>
                    <a:pt x="3" y="242"/>
                    <a:pt x="3" y="242"/>
                  </a:cubicBezTo>
                  <a:cubicBezTo>
                    <a:pt x="3" y="247"/>
                    <a:pt x="3" y="247"/>
                    <a:pt x="3" y="247"/>
                  </a:cubicBezTo>
                  <a:cubicBezTo>
                    <a:pt x="6" y="258"/>
                    <a:pt x="6" y="258"/>
                    <a:pt x="6" y="258"/>
                  </a:cubicBezTo>
                  <a:cubicBezTo>
                    <a:pt x="6" y="260"/>
                    <a:pt x="6" y="260"/>
                    <a:pt x="6" y="260"/>
                  </a:cubicBezTo>
                  <a:cubicBezTo>
                    <a:pt x="6" y="260"/>
                    <a:pt x="6" y="260"/>
                    <a:pt x="6" y="260"/>
                  </a:cubicBezTo>
                  <a:cubicBezTo>
                    <a:pt x="6" y="260"/>
                    <a:pt x="6" y="260"/>
                    <a:pt x="6" y="260"/>
                  </a:cubicBezTo>
                  <a:cubicBezTo>
                    <a:pt x="6" y="260"/>
                    <a:pt x="6" y="260"/>
                    <a:pt x="6" y="260"/>
                  </a:cubicBezTo>
                  <a:cubicBezTo>
                    <a:pt x="7" y="260"/>
                    <a:pt x="7" y="261"/>
                    <a:pt x="7" y="262"/>
                  </a:cubicBezTo>
                  <a:cubicBezTo>
                    <a:pt x="7" y="263"/>
                    <a:pt x="8" y="264"/>
                    <a:pt x="8" y="265"/>
                  </a:cubicBezTo>
                  <a:cubicBezTo>
                    <a:pt x="9" y="265"/>
                    <a:pt x="9" y="265"/>
                    <a:pt x="9" y="265"/>
                  </a:cubicBezTo>
                  <a:cubicBezTo>
                    <a:pt x="9" y="264"/>
                    <a:pt x="9" y="264"/>
                    <a:pt x="9" y="264"/>
                  </a:cubicBezTo>
                  <a:cubicBezTo>
                    <a:pt x="9" y="266"/>
                    <a:pt x="10" y="267"/>
                    <a:pt x="14" y="273"/>
                  </a:cubicBezTo>
                  <a:cubicBezTo>
                    <a:pt x="15" y="273"/>
                    <a:pt x="15" y="273"/>
                    <a:pt x="15" y="273"/>
                  </a:cubicBezTo>
                  <a:cubicBezTo>
                    <a:pt x="15" y="273"/>
                    <a:pt x="15" y="273"/>
                    <a:pt x="15" y="273"/>
                  </a:cubicBezTo>
                  <a:cubicBezTo>
                    <a:pt x="15" y="272"/>
                    <a:pt x="15" y="272"/>
                    <a:pt x="14" y="271"/>
                  </a:cubicBezTo>
                  <a:cubicBezTo>
                    <a:pt x="16" y="274"/>
                    <a:pt x="18" y="277"/>
                    <a:pt x="19" y="279"/>
                  </a:cubicBezTo>
                  <a:cubicBezTo>
                    <a:pt x="20" y="281"/>
                    <a:pt x="21" y="283"/>
                    <a:pt x="22" y="285"/>
                  </a:cubicBezTo>
                  <a:cubicBezTo>
                    <a:pt x="22" y="285"/>
                    <a:pt x="22" y="285"/>
                    <a:pt x="22" y="285"/>
                  </a:cubicBezTo>
                  <a:cubicBezTo>
                    <a:pt x="22" y="285"/>
                    <a:pt x="22" y="285"/>
                    <a:pt x="22" y="285"/>
                  </a:cubicBezTo>
                  <a:cubicBezTo>
                    <a:pt x="22" y="285"/>
                    <a:pt x="22" y="285"/>
                    <a:pt x="22" y="285"/>
                  </a:cubicBezTo>
                  <a:cubicBezTo>
                    <a:pt x="24" y="285"/>
                    <a:pt x="24" y="285"/>
                    <a:pt x="25" y="286"/>
                  </a:cubicBezTo>
                  <a:cubicBezTo>
                    <a:pt x="26" y="286"/>
                    <a:pt x="26" y="286"/>
                    <a:pt x="26" y="286"/>
                  </a:cubicBezTo>
                  <a:cubicBezTo>
                    <a:pt x="27" y="286"/>
                    <a:pt x="27" y="286"/>
                    <a:pt x="27" y="286"/>
                  </a:cubicBezTo>
                  <a:cubicBezTo>
                    <a:pt x="27" y="286"/>
                    <a:pt x="27" y="286"/>
                    <a:pt x="27" y="286"/>
                  </a:cubicBezTo>
                  <a:cubicBezTo>
                    <a:pt x="26" y="285"/>
                    <a:pt x="26" y="284"/>
                    <a:pt x="25" y="283"/>
                  </a:cubicBezTo>
                  <a:cubicBezTo>
                    <a:pt x="25" y="281"/>
                    <a:pt x="25" y="280"/>
                    <a:pt x="24" y="279"/>
                  </a:cubicBezTo>
                  <a:cubicBezTo>
                    <a:pt x="25" y="279"/>
                    <a:pt x="27" y="279"/>
                    <a:pt x="34" y="293"/>
                  </a:cubicBezTo>
                  <a:cubicBezTo>
                    <a:pt x="37" y="298"/>
                    <a:pt x="39" y="303"/>
                    <a:pt x="41" y="308"/>
                  </a:cubicBezTo>
                  <a:cubicBezTo>
                    <a:pt x="43" y="313"/>
                    <a:pt x="45" y="318"/>
                    <a:pt x="47" y="322"/>
                  </a:cubicBezTo>
                  <a:cubicBezTo>
                    <a:pt x="47" y="323"/>
                    <a:pt x="51" y="329"/>
                    <a:pt x="53" y="329"/>
                  </a:cubicBezTo>
                  <a:cubicBezTo>
                    <a:pt x="62" y="342"/>
                    <a:pt x="62" y="342"/>
                    <a:pt x="81" y="353"/>
                  </a:cubicBezTo>
                  <a:cubicBezTo>
                    <a:pt x="96" y="363"/>
                    <a:pt x="97" y="363"/>
                    <a:pt x="101" y="365"/>
                  </a:cubicBezTo>
                  <a:cubicBezTo>
                    <a:pt x="104" y="366"/>
                    <a:pt x="107" y="366"/>
                    <a:pt x="110" y="366"/>
                  </a:cubicBezTo>
                  <a:cubicBezTo>
                    <a:pt x="113" y="367"/>
                    <a:pt x="116" y="367"/>
                    <a:pt x="119" y="368"/>
                  </a:cubicBezTo>
                  <a:cubicBezTo>
                    <a:pt x="128" y="371"/>
                    <a:pt x="136" y="376"/>
                    <a:pt x="144" y="381"/>
                  </a:cubicBezTo>
                  <a:cubicBezTo>
                    <a:pt x="151" y="385"/>
                    <a:pt x="157" y="389"/>
                    <a:pt x="165" y="392"/>
                  </a:cubicBezTo>
                  <a:cubicBezTo>
                    <a:pt x="194" y="401"/>
                    <a:pt x="194" y="401"/>
                    <a:pt x="194" y="401"/>
                  </a:cubicBezTo>
                  <a:cubicBezTo>
                    <a:pt x="217" y="407"/>
                    <a:pt x="251" y="407"/>
                    <a:pt x="272" y="404"/>
                  </a:cubicBezTo>
                  <a:cubicBezTo>
                    <a:pt x="272" y="404"/>
                    <a:pt x="272" y="404"/>
                    <a:pt x="272" y="404"/>
                  </a:cubicBezTo>
                  <a:cubicBezTo>
                    <a:pt x="272" y="404"/>
                    <a:pt x="272" y="404"/>
                    <a:pt x="272" y="404"/>
                  </a:cubicBezTo>
                  <a:cubicBezTo>
                    <a:pt x="272" y="404"/>
                    <a:pt x="272" y="404"/>
                    <a:pt x="272" y="404"/>
                  </a:cubicBezTo>
                  <a:cubicBezTo>
                    <a:pt x="272" y="404"/>
                    <a:pt x="272" y="404"/>
                    <a:pt x="272" y="404"/>
                  </a:cubicBezTo>
                  <a:cubicBezTo>
                    <a:pt x="272" y="404"/>
                    <a:pt x="272" y="404"/>
                    <a:pt x="272" y="404"/>
                  </a:cubicBezTo>
                  <a:cubicBezTo>
                    <a:pt x="279" y="403"/>
                    <a:pt x="279" y="403"/>
                    <a:pt x="279" y="403"/>
                  </a:cubicBezTo>
                  <a:close/>
                  <a:moveTo>
                    <a:pt x="19" y="222"/>
                  </a:moveTo>
                  <a:cubicBezTo>
                    <a:pt x="19" y="222"/>
                    <a:pt x="19" y="222"/>
                    <a:pt x="19" y="222"/>
                  </a:cubicBezTo>
                  <a:cubicBezTo>
                    <a:pt x="17" y="223"/>
                    <a:pt x="17" y="224"/>
                    <a:pt x="17" y="225"/>
                  </a:cubicBezTo>
                  <a:cubicBezTo>
                    <a:pt x="17" y="226"/>
                    <a:pt x="17" y="226"/>
                    <a:pt x="17" y="226"/>
                  </a:cubicBezTo>
                  <a:cubicBezTo>
                    <a:pt x="17" y="226"/>
                    <a:pt x="17" y="226"/>
                    <a:pt x="17" y="226"/>
                  </a:cubicBezTo>
                  <a:cubicBezTo>
                    <a:pt x="17" y="226"/>
                    <a:pt x="17" y="226"/>
                    <a:pt x="17" y="226"/>
                  </a:cubicBezTo>
                  <a:cubicBezTo>
                    <a:pt x="17" y="226"/>
                    <a:pt x="17" y="226"/>
                    <a:pt x="17" y="226"/>
                  </a:cubicBezTo>
                  <a:cubicBezTo>
                    <a:pt x="21" y="226"/>
                    <a:pt x="22" y="225"/>
                    <a:pt x="23" y="222"/>
                  </a:cubicBezTo>
                  <a:cubicBezTo>
                    <a:pt x="23" y="222"/>
                    <a:pt x="24" y="222"/>
                    <a:pt x="24" y="221"/>
                  </a:cubicBezTo>
                  <a:cubicBezTo>
                    <a:pt x="24" y="221"/>
                    <a:pt x="25" y="220"/>
                    <a:pt x="25" y="220"/>
                  </a:cubicBezTo>
                  <a:cubicBezTo>
                    <a:pt x="25" y="219"/>
                    <a:pt x="25" y="219"/>
                    <a:pt x="25" y="219"/>
                  </a:cubicBezTo>
                  <a:cubicBezTo>
                    <a:pt x="26" y="219"/>
                    <a:pt x="26" y="219"/>
                    <a:pt x="26" y="219"/>
                  </a:cubicBezTo>
                  <a:cubicBezTo>
                    <a:pt x="27" y="219"/>
                    <a:pt x="27" y="219"/>
                    <a:pt x="27" y="219"/>
                  </a:cubicBezTo>
                  <a:cubicBezTo>
                    <a:pt x="27" y="218"/>
                    <a:pt x="27" y="218"/>
                    <a:pt x="27" y="218"/>
                  </a:cubicBezTo>
                  <a:cubicBezTo>
                    <a:pt x="27" y="216"/>
                    <a:pt x="26" y="215"/>
                    <a:pt x="26" y="214"/>
                  </a:cubicBezTo>
                  <a:cubicBezTo>
                    <a:pt x="25" y="214"/>
                    <a:pt x="24" y="214"/>
                    <a:pt x="23" y="214"/>
                  </a:cubicBezTo>
                  <a:cubicBezTo>
                    <a:pt x="23" y="214"/>
                    <a:pt x="23" y="214"/>
                    <a:pt x="23" y="214"/>
                  </a:cubicBezTo>
                  <a:cubicBezTo>
                    <a:pt x="23" y="215"/>
                    <a:pt x="23" y="215"/>
                    <a:pt x="23" y="215"/>
                  </a:cubicBezTo>
                  <a:cubicBezTo>
                    <a:pt x="23" y="214"/>
                    <a:pt x="23" y="214"/>
                    <a:pt x="23" y="214"/>
                  </a:cubicBezTo>
                  <a:cubicBezTo>
                    <a:pt x="22" y="214"/>
                    <a:pt x="22" y="213"/>
                    <a:pt x="21" y="213"/>
                  </a:cubicBezTo>
                  <a:cubicBezTo>
                    <a:pt x="21" y="213"/>
                    <a:pt x="21" y="214"/>
                    <a:pt x="21" y="214"/>
                  </a:cubicBezTo>
                  <a:cubicBezTo>
                    <a:pt x="20" y="215"/>
                    <a:pt x="20" y="215"/>
                    <a:pt x="19" y="215"/>
                  </a:cubicBezTo>
                  <a:cubicBezTo>
                    <a:pt x="18" y="216"/>
                    <a:pt x="18" y="216"/>
                    <a:pt x="18" y="216"/>
                  </a:cubicBezTo>
                  <a:cubicBezTo>
                    <a:pt x="18" y="216"/>
                    <a:pt x="17" y="217"/>
                    <a:pt x="17" y="217"/>
                  </a:cubicBezTo>
                  <a:cubicBezTo>
                    <a:pt x="17" y="217"/>
                    <a:pt x="17" y="217"/>
                    <a:pt x="17" y="217"/>
                  </a:cubicBezTo>
                  <a:cubicBezTo>
                    <a:pt x="17" y="218"/>
                    <a:pt x="18" y="218"/>
                    <a:pt x="18" y="219"/>
                  </a:cubicBezTo>
                  <a:cubicBezTo>
                    <a:pt x="19" y="220"/>
                    <a:pt x="19" y="220"/>
                    <a:pt x="19" y="221"/>
                  </a:cubicBezTo>
                  <a:cubicBezTo>
                    <a:pt x="19" y="221"/>
                    <a:pt x="19" y="221"/>
                    <a:pt x="19" y="221"/>
                  </a:cubicBezTo>
                  <a:lnTo>
                    <a:pt x="19" y="222"/>
                  </a:lnTo>
                  <a:close/>
                  <a:moveTo>
                    <a:pt x="30" y="214"/>
                  </a:moveTo>
                  <a:cubicBezTo>
                    <a:pt x="30" y="214"/>
                    <a:pt x="30" y="214"/>
                    <a:pt x="30" y="214"/>
                  </a:cubicBezTo>
                  <a:cubicBezTo>
                    <a:pt x="29" y="215"/>
                    <a:pt x="29" y="216"/>
                    <a:pt x="30" y="218"/>
                  </a:cubicBezTo>
                  <a:cubicBezTo>
                    <a:pt x="30" y="218"/>
                    <a:pt x="31" y="218"/>
                    <a:pt x="31" y="218"/>
                  </a:cubicBezTo>
                  <a:cubicBezTo>
                    <a:pt x="32" y="217"/>
                    <a:pt x="32" y="216"/>
                    <a:pt x="32" y="215"/>
                  </a:cubicBezTo>
                  <a:cubicBezTo>
                    <a:pt x="32" y="214"/>
                    <a:pt x="32" y="214"/>
                    <a:pt x="32" y="214"/>
                  </a:cubicBezTo>
                  <a:cubicBezTo>
                    <a:pt x="31" y="213"/>
                    <a:pt x="31" y="213"/>
                    <a:pt x="30" y="214"/>
                  </a:cubicBezTo>
                  <a:close/>
                  <a:moveTo>
                    <a:pt x="12" y="219"/>
                  </a:moveTo>
                  <a:cubicBezTo>
                    <a:pt x="12" y="219"/>
                    <a:pt x="12" y="221"/>
                    <a:pt x="12" y="222"/>
                  </a:cubicBezTo>
                  <a:cubicBezTo>
                    <a:pt x="12" y="222"/>
                    <a:pt x="13" y="222"/>
                    <a:pt x="13" y="222"/>
                  </a:cubicBezTo>
                  <a:cubicBezTo>
                    <a:pt x="13" y="221"/>
                    <a:pt x="13" y="221"/>
                    <a:pt x="13" y="221"/>
                  </a:cubicBezTo>
                  <a:cubicBezTo>
                    <a:pt x="14" y="220"/>
                    <a:pt x="14" y="220"/>
                    <a:pt x="14" y="220"/>
                  </a:cubicBezTo>
                  <a:cubicBezTo>
                    <a:pt x="14" y="221"/>
                    <a:pt x="15" y="221"/>
                    <a:pt x="15" y="221"/>
                  </a:cubicBezTo>
                  <a:cubicBezTo>
                    <a:pt x="16" y="221"/>
                    <a:pt x="17" y="220"/>
                    <a:pt x="17" y="219"/>
                  </a:cubicBezTo>
                  <a:cubicBezTo>
                    <a:pt x="17" y="218"/>
                    <a:pt x="17" y="218"/>
                    <a:pt x="17" y="217"/>
                  </a:cubicBezTo>
                  <a:cubicBezTo>
                    <a:pt x="17" y="216"/>
                    <a:pt x="17" y="216"/>
                    <a:pt x="16" y="216"/>
                  </a:cubicBezTo>
                  <a:cubicBezTo>
                    <a:pt x="16" y="215"/>
                    <a:pt x="16" y="215"/>
                    <a:pt x="15" y="215"/>
                  </a:cubicBezTo>
                  <a:cubicBezTo>
                    <a:pt x="14" y="215"/>
                    <a:pt x="14" y="215"/>
                    <a:pt x="14" y="215"/>
                  </a:cubicBezTo>
                  <a:cubicBezTo>
                    <a:pt x="14" y="214"/>
                    <a:pt x="14" y="214"/>
                    <a:pt x="14" y="214"/>
                  </a:cubicBezTo>
                  <a:cubicBezTo>
                    <a:pt x="14" y="213"/>
                    <a:pt x="14" y="213"/>
                    <a:pt x="14" y="213"/>
                  </a:cubicBezTo>
                  <a:cubicBezTo>
                    <a:pt x="13" y="213"/>
                    <a:pt x="13" y="213"/>
                    <a:pt x="13" y="213"/>
                  </a:cubicBezTo>
                  <a:cubicBezTo>
                    <a:pt x="13" y="213"/>
                    <a:pt x="13" y="213"/>
                    <a:pt x="13" y="213"/>
                  </a:cubicBezTo>
                  <a:cubicBezTo>
                    <a:pt x="13" y="213"/>
                    <a:pt x="13" y="213"/>
                    <a:pt x="13" y="213"/>
                  </a:cubicBezTo>
                  <a:cubicBezTo>
                    <a:pt x="12" y="213"/>
                    <a:pt x="12" y="213"/>
                    <a:pt x="12" y="213"/>
                  </a:cubicBezTo>
                  <a:cubicBezTo>
                    <a:pt x="12" y="213"/>
                    <a:pt x="12" y="213"/>
                    <a:pt x="12" y="213"/>
                  </a:cubicBezTo>
                  <a:cubicBezTo>
                    <a:pt x="12" y="213"/>
                    <a:pt x="12" y="212"/>
                    <a:pt x="11" y="211"/>
                  </a:cubicBezTo>
                  <a:cubicBezTo>
                    <a:pt x="11" y="211"/>
                    <a:pt x="11" y="210"/>
                    <a:pt x="10" y="209"/>
                  </a:cubicBezTo>
                  <a:cubicBezTo>
                    <a:pt x="10" y="210"/>
                    <a:pt x="9" y="210"/>
                    <a:pt x="9" y="210"/>
                  </a:cubicBezTo>
                  <a:cubicBezTo>
                    <a:pt x="9" y="209"/>
                    <a:pt x="8" y="208"/>
                    <a:pt x="8" y="208"/>
                  </a:cubicBezTo>
                  <a:cubicBezTo>
                    <a:pt x="7" y="208"/>
                    <a:pt x="6" y="209"/>
                    <a:pt x="6" y="210"/>
                  </a:cubicBezTo>
                  <a:cubicBezTo>
                    <a:pt x="6" y="210"/>
                    <a:pt x="6" y="210"/>
                    <a:pt x="6" y="210"/>
                  </a:cubicBezTo>
                  <a:cubicBezTo>
                    <a:pt x="4" y="213"/>
                    <a:pt x="4" y="216"/>
                    <a:pt x="4" y="220"/>
                  </a:cubicBezTo>
                  <a:cubicBezTo>
                    <a:pt x="4" y="220"/>
                    <a:pt x="4" y="220"/>
                    <a:pt x="4" y="220"/>
                  </a:cubicBezTo>
                  <a:cubicBezTo>
                    <a:pt x="5" y="220"/>
                    <a:pt x="5" y="220"/>
                    <a:pt x="5" y="220"/>
                  </a:cubicBezTo>
                  <a:cubicBezTo>
                    <a:pt x="5" y="220"/>
                    <a:pt x="5" y="219"/>
                    <a:pt x="5" y="218"/>
                  </a:cubicBezTo>
                  <a:cubicBezTo>
                    <a:pt x="6" y="216"/>
                    <a:pt x="6" y="215"/>
                    <a:pt x="6" y="214"/>
                  </a:cubicBezTo>
                  <a:cubicBezTo>
                    <a:pt x="7" y="215"/>
                    <a:pt x="7" y="215"/>
                    <a:pt x="7" y="215"/>
                  </a:cubicBezTo>
                  <a:cubicBezTo>
                    <a:pt x="7" y="215"/>
                    <a:pt x="8" y="215"/>
                    <a:pt x="8" y="215"/>
                  </a:cubicBezTo>
                  <a:cubicBezTo>
                    <a:pt x="9" y="215"/>
                    <a:pt x="9" y="215"/>
                    <a:pt x="9" y="215"/>
                  </a:cubicBezTo>
                  <a:cubicBezTo>
                    <a:pt x="9" y="215"/>
                    <a:pt x="9" y="216"/>
                    <a:pt x="10" y="216"/>
                  </a:cubicBezTo>
                  <a:cubicBezTo>
                    <a:pt x="10" y="216"/>
                    <a:pt x="10" y="216"/>
                    <a:pt x="10" y="216"/>
                  </a:cubicBezTo>
                  <a:cubicBezTo>
                    <a:pt x="10" y="217"/>
                    <a:pt x="10" y="217"/>
                    <a:pt x="11" y="218"/>
                  </a:cubicBezTo>
                  <a:cubicBezTo>
                    <a:pt x="11" y="218"/>
                    <a:pt x="12" y="218"/>
                    <a:pt x="12" y="218"/>
                  </a:cubicBezTo>
                  <a:cubicBezTo>
                    <a:pt x="12" y="219"/>
                    <a:pt x="12" y="219"/>
                    <a:pt x="12" y="219"/>
                  </a:cubicBezTo>
                  <a:cubicBezTo>
                    <a:pt x="12" y="219"/>
                    <a:pt x="12" y="219"/>
                    <a:pt x="12" y="219"/>
                  </a:cubicBezTo>
                  <a:close/>
                  <a:moveTo>
                    <a:pt x="36" y="210"/>
                  </a:moveTo>
                  <a:cubicBezTo>
                    <a:pt x="35" y="210"/>
                    <a:pt x="35" y="210"/>
                    <a:pt x="35" y="210"/>
                  </a:cubicBezTo>
                  <a:cubicBezTo>
                    <a:pt x="35" y="210"/>
                    <a:pt x="35" y="210"/>
                    <a:pt x="35" y="210"/>
                  </a:cubicBezTo>
                  <a:cubicBezTo>
                    <a:pt x="35" y="211"/>
                    <a:pt x="35" y="211"/>
                    <a:pt x="35" y="211"/>
                  </a:cubicBezTo>
                  <a:cubicBezTo>
                    <a:pt x="35" y="211"/>
                    <a:pt x="35" y="211"/>
                    <a:pt x="35" y="211"/>
                  </a:cubicBezTo>
                  <a:cubicBezTo>
                    <a:pt x="36" y="211"/>
                    <a:pt x="36" y="211"/>
                    <a:pt x="36" y="211"/>
                  </a:cubicBezTo>
                  <a:cubicBezTo>
                    <a:pt x="36" y="211"/>
                    <a:pt x="36" y="210"/>
                    <a:pt x="36" y="210"/>
                  </a:cubicBezTo>
                  <a:close/>
                  <a:moveTo>
                    <a:pt x="282" y="37"/>
                  </a:moveTo>
                  <a:cubicBezTo>
                    <a:pt x="283" y="38"/>
                    <a:pt x="283" y="38"/>
                    <a:pt x="284" y="38"/>
                  </a:cubicBezTo>
                  <a:cubicBezTo>
                    <a:pt x="284" y="38"/>
                    <a:pt x="284" y="38"/>
                    <a:pt x="284" y="38"/>
                  </a:cubicBezTo>
                  <a:cubicBezTo>
                    <a:pt x="284" y="37"/>
                    <a:pt x="284" y="37"/>
                    <a:pt x="284" y="37"/>
                  </a:cubicBezTo>
                  <a:cubicBezTo>
                    <a:pt x="283" y="37"/>
                    <a:pt x="283" y="37"/>
                    <a:pt x="282" y="37"/>
                  </a:cubicBezTo>
                  <a:cubicBezTo>
                    <a:pt x="282" y="37"/>
                    <a:pt x="282" y="37"/>
                    <a:pt x="282" y="37"/>
                  </a:cubicBezTo>
                  <a:close/>
                  <a:moveTo>
                    <a:pt x="284" y="36"/>
                  </a:moveTo>
                  <a:cubicBezTo>
                    <a:pt x="283" y="36"/>
                    <a:pt x="283" y="36"/>
                    <a:pt x="283" y="36"/>
                  </a:cubicBezTo>
                  <a:cubicBezTo>
                    <a:pt x="283" y="36"/>
                    <a:pt x="283" y="36"/>
                    <a:pt x="283" y="36"/>
                  </a:cubicBezTo>
                  <a:cubicBezTo>
                    <a:pt x="282" y="36"/>
                    <a:pt x="282" y="36"/>
                    <a:pt x="282" y="36"/>
                  </a:cubicBezTo>
                  <a:cubicBezTo>
                    <a:pt x="282" y="36"/>
                    <a:pt x="282" y="36"/>
                    <a:pt x="282" y="36"/>
                  </a:cubicBezTo>
                  <a:cubicBezTo>
                    <a:pt x="283" y="37"/>
                    <a:pt x="284" y="37"/>
                    <a:pt x="284" y="37"/>
                  </a:cubicBezTo>
                  <a:cubicBezTo>
                    <a:pt x="284" y="37"/>
                    <a:pt x="284" y="37"/>
                    <a:pt x="284" y="37"/>
                  </a:cubicBezTo>
                  <a:cubicBezTo>
                    <a:pt x="284" y="36"/>
                    <a:pt x="284" y="36"/>
                    <a:pt x="284" y="36"/>
                  </a:cubicBezTo>
                  <a:close/>
                  <a:moveTo>
                    <a:pt x="285" y="41"/>
                  </a:moveTo>
                  <a:cubicBezTo>
                    <a:pt x="285" y="41"/>
                    <a:pt x="285" y="41"/>
                    <a:pt x="285" y="41"/>
                  </a:cubicBezTo>
                  <a:cubicBezTo>
                    <a:pt x="285" y="41"/>
                    <a:pt x="284" y="41"/>
                    <a:pt x="284" y="42"/>
                  </a:cubicBezTo>
                  <a:cubicBezTo>
                    <a:pt x="284" y="42"/>
                    <a:pt x="284" y="42"/>
                    <a:pt x="284" y="42"/>
                  </a:cubicBezTo>
                  <a:cubicBezTo>
                    <a:pt x="284" y="42"/>
                    <a:pt x="284" y="42"/>
                    <a:pt x="284" y="42"/>
                  </a:cubicBezTo>
                  <a:cubicBezTo>
                    <a:pt x="287" y="43"/>
                    <a:pt x="291" y="43"/>
                    <a:pt x="292" y="42"/>
                  </a:cubicBezTo>
                  <a:cubicBezTo>
                    <a:pt x="292" y="42"/>
                    <a:pt x="292" y="42"/>
                    <a:pt x="292" y="42"/>
                  </a:cubicBezTo>
                  <a:cubicBezTo>
                    <a:pt x="292" y="41"/>
                    <a:pt x="292" y="41"/>
                    <a:pt x="292" y="41"/>
                  </a:cubicBezTo>
                  <a:cubicBezTo>
                    <a:pt x="292" y="41"/>
                    <a:pt x="292" y="41"/>
                    <a:pt x="292" y="41"/>
                  </a:cubicBezTo>
                  <a:cubicBezTo>
                    <a:pt x="287" y="41"/>
                    <a:pt x="286" y="41"/>
                    <a:pt x="285" y="41"/>
                  </a:cubicBezTo>
                  <a:close/>
                  <a:moveTo>
                    <a:pt x="307" y="42"/>
                  </a:moveTo>
                  <a:cubicBezTo>
                    <a:pt x="307" y="42"/>
                    <a:pt x="308" y="42"/>
                    <a:pt x="309" y="42"/>
                  </a:cubicBezTo>
                  <a:cubicBezTo>
                    <a:pt x="309" y="41"/>
                    <a:pt x="309" y="41"/>
                    <a:pt x="309" y="41"/>
                  </a:cubicBezTo>
                  <a:cubicBezTo>
                    <a:pt x="309" y="41"/>
                    <a:pt x="309" y="41"/>
                    <a:pt x="308" y="39"/>
                  </a:cubicBezTo>
                  <a:cubicBezTo>
                    <a:pt x="308" y="38"/>
                    <a:pt x="308" y="38"/>
                    <a:pt x="308" y="38"/>
                  </a:cubicBezTo>
                  <a:cubicBezTo>
                    <a:pt x="307" y="38"/>
                    <a:pt x="307" y="38"/>
                    <a:pt x="307" y="38"/>
                  </a:cubicBezTo>
                  <a:cubicBezTo>
                    <a:pt x="307" y="38"/>
                    <a:pt x="307" y="38"/>
                    <a:pt x="307" y="38"/>
                  </a:cubicBezTo>
                  <a:cubicBezTo>
                    <a:pt x="307" y="38"/>
                    <a:pt x="307" y="38"/>
                    <a:pt x="307" y="38"/>
                  </a:cubicBezTo>
                  <a:cubicBezTo>
                    <a:pt x="307" y="38"/>
                    <a:pt x="307" y="38"/>
                    <a:pt x="307" y="38"/>
                  </a:cubicBezTo>
                  <a:cubicBezTo>
                    <a:pt x="306" y="38"/>
                    <a:pt x="306" y="38"/>
                    <a:pt x="306" y="39"/>
                  </a:cubicBezTo>
                  <a:cubicBezTo>
                    <a:pt x="305" y="39"/>
                    <a:pt x="305" y="39"/>
                    <a:pt x="305" y="40"/>
                  </a:cubicBezTo>
                  <a:cubicBezTo>
                    <a:pt x="304" y="40"/>
                    <a:pt x="304" y="40"/>
                    <a:pt x="304" y="40"/>
                  </a:cubicBezTo>
                  <a:cubicBezTo>
                    <a:pt x="305" y="40"/>
                    <a:pt x="305" y="40"/>
                    <a:pt x="305" y="40"/>
                  </a:cubicBezTo>
                  <a:cubicBezTo>
                    <a:pt x="306" y="41"/>
                    <a:pt x="306" y="42"/>
                    <a:pt x="307" y="42"/>
                  </a:cubicBezTo>
                  <a:close/>
                  <a:moveTo>
                    <a:pt x="405" y="248"/>
                  </a:moveTo>
                  <a:cubicBezTo>
                    <a:pt x="405" y="248"/>
                    <a:pt x="405" y="248"/>
                    <a:pt x="405" y="248"/>
                  </a:cubicBezTo>
                  <a:cubicBezTo>
                    <a:pt x="404" y="250"/>
                    <a:pt x="404" y="252"/>
                    <a:pt x="403" y="254"/>
                  </a:cubicBezTo>
                  <a:cubicBezTo>
                    <a:pt x="402" y="255"/>
                    <a:pt x="402" y="257"/>
                    <a:pt x="401" y="259"/>
                  </a:cubicBezTo>
                  <a:cubicBezTo>
                    <a:pt x="399" y="264"/>
                    <a:pt x="397" y="265"/>
                    <a:pt x="396" y="265"/>
                  </a:cubicBezTo>
                  <a:cubicBezTo>
                    <a:pt x="395" y="266"/>
                    <a:pt x="395" y="266"/>
                    <a:pt x="393" y="271"/>
                  </a:cubicBezTo>
                  <a:cubicBezTo>
                    <a:pt x="392" y="273"/>
                    <a:pt x="392" y="275"/>
                    <a:pt x="391" y="277"/>
                  </a:cubicBezTo>
                  <a:cubicBezTo>
                    <a:pt x="391" y="278"/>
                    <a:pt x="390" y="279"/>
                    <a:pt x="390" y="281"/>
                  </a:cubicBezTo>
                  <a:cubicBezTo>
                    <a:pt x="389" y="283"/>
                    <a:pt x="389" y="283"/>
                    <a:pt x="385" y="290"/>
                  </a:cubicBezTo>
                  <a:cubicBezTo>
                    <a:pt x="385" y="291"/>
                    <a:pt x="383" y="293"/>
                    <a:pt x="379" y="305"/>
                  </a:cubicBezTo>
                  <a:cubicBezTo>
                    <a:pt x="379" y="305"/>
                    <a:pt x="378" y="307"/>
                    <a:pt x="379" y="309"/>
                  </a:cubicBezTo>
                  <a:cubicBezTo>
                    <a:pt x="379" y="309"/>
                    <a:pt x="379" y="309"/>
                    <a:pt x="379" y="309"/>
                  </a:cubicBezTo>
                  <a:cubicBezTo>
                    <a:pt x="379" y="309"/>
                    <a:pt x="379" y="309"/>
                    <a:pt x="379" y="309"/>
                  </a:cubicBezTo>
                  <a:cubicBezTo>
                    <a:pt x="385" y="307"/>
                    <a:pt x="401" y="270"/>
                    <a:pt x="401" y="270"/>
                  </a:cubicBezTo>
                  <a:cubicBezTo>
                    <a:pt x="402" y="266"/>
                    <a:pt x="402" y="266"/>
                    <a:pt x="402" y="266"/>
                  </a:cubicBezTo>
                  <a:cubicBezTo>
                    <a:pt x="402" y="266"/>
                    <a:pt x="402" y="266"/>
                    <a:pt x="403" y="265"/>
                  </a:cubicBezTo>
                  <a:cubicBezTo>
                    <a:pt x="403" y="265"/>
                    <a:pt x="406" y="256"/>
                    <a:pt x="406" y="248"/>
                  </a:cubicBezTo>
                  <a:cubicBezTo>
                    <a:pt x="406" y="248"/>
                    <a:pt x="406" y="248"/>
                    <a:pt x="406" y="248"/>
                  </a:cubicBezTo>
                  <a:cubicBezTo>
                    <a:pt x="405" y="248"/>
                    <a:pt x="405" y="248"/>
                    <a:pt x="405" y="248"/>
                  </a:cubicBezTo>
                  <a:close/>
                  <a:moveTo>
                    <a:pt x="284" y="37"/>
                  </a:moveTo>
                  <a:cubicBezTo>
                    <a:pt x="284" y="37"/>
                    <a:pt x="284" y="37"/>
                    <a:pt x="284" y="37"/>
                  </a:cubicBezTo>
                  <a:cubicBezTo>
                    <a:pt x="284" y="37"/>
                    <a:pt x="284" y="37"/>
                    <a:pt x="284" y="37"/>
                  </a:cubicBezTo>
                  <a:cubicBezTo>
                    <a:pt x="284" y="37"/>
                    <a:pt x="284" y="37"/>
                    <a:pt x="284" y="37"/>
                  </a:cubicBezTo>
                  <a:cubicBezTo>
                    <a:pt x="285" y="38"/>
                    <a:pt x="285" y="38"/>
                    <a:pt x="285" y="38"/>
                  </a:cubicBezTo>
                  <a:cubicBezTo>
                    <a:pt x="285" y="38"/>
                    <a:pt x="285" y="38"/>
                    <a:pt x="286" y="38"/>
                  </a:cubicBezTo>
                  <a:cubicBezTo>
                    <a:pt x="286" y="38"/>
                    <a:pt x="286" y="38"/>
                    <a:pt x="286" y="38"/>
                  </a:cubicBezTo>
                  <a:cubicBezTo>
                    <a:pt x="286" y="38"/>
                    <a:pt x="286" y="38"/>
                    <a:pt x="286" y="38"/>
                  </a:cubicBezTo>
                  <a:cubicBezTo>
                    <a:pt x="285" y="37"/>
                    <a:pt x="285" y="37"/>
                    <a:pt x="285" y="37"/>
                  </a:cubicBezTo>
                  <a:cubicBezTo>
                    <a:pt x="285" y="37"/>
                    <a:pt x="285" y="37"/>
                    <a:pt x="285" y="37"/>
                  </a:cubicBezTo>
                  <a:cubicBezTo>
                    <a:pt x="286" y="37"/>
                    <a:pt x="286" y="37"/>
                    <a:pt x="286" y="37"/>
                  </a:cubicBezTo>
                  <a:cubicBezTo>
                    <a:pt x="287" y="38"/>
                    <a:pt x="287" y="38"/>
                    <a:pt x="287" y="38"/>
                  </a:cubicBezTo>
                  <a:cubicBezTo>
                    <a:pt x="288" y="38"/>
                    <a:pt x="288" y="38"/>
                    <a:pt x="288" y="38"/>
                  </a:cubicBezTo>
                  <a:cubicBezTo>
                    <a:pt x="288" y="38"/>
                    <a:pt x="288" y="38"/>
                    <a:pt x="288" y="38"/>
                  </a:cubicBezTo>
                  <a:cubicBezTo>
                    <a:pt x="288" y="38"/>
                    <a:pt x="288" y="38"/>
                    <a:pt x="288" y="38"/>
                  </a:cubicBezTo>
                  <a:cubicBezTo>
                    <a:pt x="288" y="37"/>
                    <a:pt x="288" y="37"/>
                    <a:pt x="288" y="37"/>
                  </a:cubicBezTo>
                  <a:cubicBezTo>
                    <a:pt x="287" y="37"/>
                    <a:pt x="287" y="37"/>
                    <a:pt x="287" y="37"/>
                  </a:cubicBezTo>
                  <a:cubicBezTo>
                    <a:pt x="287" y="37"/>
                    <a:pt x="287" y="37"/>
                    <a:pt x="287" y="37"/>
                  </a:cubicBezTo>
                  <a:cubicBezTo>
                    <a:pt x="286" y="37"/>
                    <a:pt x="286" y="37"/>
                    <a:pt x="286" y="37"/>
                  </a:cubicBezTo>
                  <a:cubicBezTo>
                    <a:pt x="286" y="36"/>
                    <a:pt x="286" y="36"/>
                    <a:pt x="286" y="36"/>
                  </a:cubicBezTo>
                  <a:cubicBezTo>
                    <a:pt x="286" y="37"/>
                    <a:pt x="286" y="37"/>
                    <a:pt x="286" y="37"/>
                  </a:cubicBezTo>
                  <a:cubicBezTo>
                    <a:pt x="286" y="37"/>
                    <a:pt x="286" y="37"/>
                    <a:pt x="286" y="37"/>
                  </a:cubicBezTo>
                  <a:cubicBezTo>
                    <a:pt x="285" y="36"/>
                    <a:pt x="285" y="36"/>
                    <a:pt x="285" y="36"/>
                  </a:cubicBezTo>
                  <a:cubicBezTo>
                    <a:pt x="285" y="36"/>
                    <a:pt x="285" y="36"/>
                    <a:pt x="285" y="36"/>
                  </a:cubicBezTo>
                  <a:cubicBezTo>
                    <a:pt x="285" y="36"/>
                    <a:pt x="285" y="36"/>
                    <a:pt x="285" y="36"/>
                  </a:cubicBezTo>
                  <a:cubicBezTo>
                    <a:pt x="285" y="36"/>
                    <a:pt x="285" y="36"/>
                    <a:pt x="285" y="36"/>
                  </a:cubicBezTo>
                  <a:cubicBezTo>
                    <a:pt x="285" y="37"/>
                    <a:pt x="285" y="37"/>
                    <a:pt x="285" y="37"/>
                  </a:cubicBezTo>
                  <a:cubicBezTo>
                    <a:pt x="285" y="37"/>
                    <a:pt x="285" y="37"/>
                    <a:pt x="285" y="37"/>
                  </a:cubicBezTo>
                  <a:cubicBezTo>
                    <a:pt x="285" y="37"/>
                    <a:pt x="285" y="37"/>
                    <a:pt x="285" y="37"/>
                  </a:cubicBezTo>
                  <a:cubicBezTo>
                    <a:pt x="285" y="37"/>
                    <a:pt x="285" y="37"/>
                    <a:pt x="284" y="37"/>
                  </a:cubicBezTo>
                  <a:close/>
                  <a:moveTo>
                    <a:pt x="390" y="266"/>
                  </a:moveTo>
                  <a:cubicBezTo>
                    <a:pt x="391" y="265"/>
                    <a:pt x="392" y="263"/>
                    <a:pt x="392" y="261"/>
                  </a:cubicBezTo>
                  <a:cubicBezTo>
                    <a:pt x="394" y="256"/>
                    <a:pt x="397" y="240"/>
                    <a:pt x="397" y="239"/>
                  </a:cubicBezTo>
                  <a:cubicBezTo>
                    <a:pt x="397" y="239"/>
                    <a:pt x="397" y="239"/>
                    <a:pt x="397" y="239"/>
                  </a:cubicBezTo>
                  <a:cubicBezTo>
                    <a:pt x="396" y="238"/>
                    <a:pt x="396" y="237"/>
                    <a:pt x="396" y="235"/>
                  </a:cubicBezTo>
                  <a:cubicBezTo>
                    <a:pt x="396" y="233"/>
                    <a:pt x="397" y="231"/>
                    <a:pt x="397" y="230"/>
                  </a:cubicBezTo>
                  <a:cubicBezTo>
                    <a:pt x="397" y="228"/>
                    <a:pt x="397" y="226"/>
                    <a:pt x="397" y="224"/>
                  </a:cubicBezTo>
                  <a:cubicBezTo>
                    <a:pt x="397" y="222"/>
                    <a:pt x="397" y="220"/>
                    <a:pt x="396" y="218"/>
                  </a:cubicBezTo>
                  <a:cubicBezTo>
                    <a:pt x="396" y="217"/>
                    <a:pt x="396" y="216"/>
                    <a:pt x="396" y="215"/>
                  </a:cubicBezTo>
                  <a:cubicBezTo>
                    <a:pt x="396" y="214"/>
                    <a:pt x="396" y="214"/>
                    <a:pt x="396" y="214"/>
                  </a:cubicBezTo>
                  <a:cubicBezTo>
                    <a:pt x="396" y="214"/>
                    <a:pt x="396" y="214"/>
                    <a:pt x="396" y="214"/>
                  </a:cubicBezTo>
                  <a:cubicBezTo>
                    <a:pt x="403" y="193"/>
                    <a:pt x="406" y="176"/>
                    <a:pt x="406" y="161"/>
                  </a:cubicBezTo>
                  <a:cubicBezTo>
                    <a:pt x="406" y="149"/>
                    <a:pt x="404" y="139"/>
                    <a:pt x="399" y="131"/>
                  </a:cubicBezTo>
                  <a:cubicBezTo>
                    <a:pt x="399" y="131"/>
                    <a:pt x="399" y="131"/>
                    <a:pt x="399" y="131"/>
                  </a:cubicBezTo>
                  <a:cubicBezTo>
                    <a:pt x="399" y="131"/>
                    <a:pt x="399" y="131"/>
                    <a:pt x="399" y="131"/>
                  </a:cubicBezTo>
                  <a:cubicBezTo>
                    <a:pt x="399" y="132"/>
                    <a:pt x="398" y="133"/>
                    <a:pt x="398" y="133"/>
                  </a:cubicBezTo>
                  <a:cubicBezTo>
                    <a:pt x="397" y="133"/>
                    <a:pt x="397" y="133"/>
                    <a:pt x="397" y="133"/>
                  </a:cubicBezTo>
                  <a:cubicBezTo>
                    <a:pt x="397" y="134"/>
                    <a:pt x="397" y="134"/>
                    <a:pt x="397" y="134"/>
                  </a:cubicBezTo>
                  <a:cubicBezTo>
                    <a:pt x="396" y="134"/>
                    <a:pt x="396" y="135"/>
                    <a:pt x="396" y="135"/>
                  </a:cubicBezTo>
                  <a:cubicBezTo>
                    <a:pt x="395" y="134"/>
                    <a:pt x="395" y="134"/>
                    <a:pt x="395" y="134"/>
                  </a:cubicBezTo>
                  <a:cubicBezTo>
                    <a:pt x="394" y="135"/>
                    <a:pt x="394" y="135"/>
                    <a:pt x="394" y="135"/>
                  </a:cubicBezTo>
                  <a:cubicBezTo>
                    <a:pt x="391" y="133"/>
                    <a:pt x="373" y="108"/>
                    <a:pt x="373" y="107"/>
                  </a:cubicBezTo>
                  <a:cubicBezTo>
                    <a:pt x="360" y="86"/>
                    <a:pt x="340" y="69"/>
                    <a:pt x="330" y="62"/>
                  </a:cubicBezTo>
                  <a:cubicBezTo>
                    <a:pt x="332" y="63"/>
                    <a:pt x="332" y="63"/>
                    <a:pt x="333" y="63"/>
                  </a:cubicBezTo>
                  <a:cubicBezTo>
                    <a:pt x="334" y="63"/>
                    <a:pt x="334" y="63"/>
                    <a:pt x="334" y="63"/>
                  </a:cubicBezTo>
                  <a:cubicBezTo>
                    <a:pt x="333" y="62"/>
                    <a:pt x="333" y="62"/>
                    <a:pt x="333" y="62"/>
                  </a:cubicBezTo>
                  <a:cubicBezTo>
                    <a:pt x="335" y="64"/>
                    <a:pt x="366" y="93"/>
                    <a:pt x="366" y="93"/>
                  </a:cubicBezTo>
                  <a:cubicBezTo>
                    <a:pt x="371" y="97"/>
                    <a:pt x="374" y="103"/>
                    <a:pt x="377" y="109"/>
                  </a:cubicBezTo>
                  <a:cubicBezTo>
                    <a:pt x="380" y="116"/>
                    <a:pt x="383" y="122"/>
                    <a:pt x="389" y="127"/>
                  </a:cubicBezTo>
                  <a:cubicBezTo>
                    <a:pt x="389" y="127"/>
                    <a:pt x="389" y="127"/>
                    <a:pt x="389" y="127"/>
                  </a:cubicBezTo>
                  <a:cubicBezTo>
                    <a:pt x="391" y="126"/>
                    <a:pt x="391" y="126"/>
                    <a:pt x="391" y="126"/>
                  </a:cubicBezTo>
                  <a:cubicBezTo>
                    <a:pt x="391" y="126"/>
                    <a:pt x="391" y="126"/>
                    <a:pt x="391" y="126"/>
                  </a:cubicBezTo>
                  <a:cubicBezTo>
                    <a:pt x="391" y="126"/>
                    <a:pt x="391" y="126"/>
                    <a:pt x="391" y="126"/>
                  </a:cubicBezTo>
                  <a:cubicBezTo>
                    <a:pt x="391" y="125"/>
                    <a:pt x="391" y="125"/>
                    <a:pt x="391" y="124"/>
                  </a:cubicBezTo>
                  <a:cubicBezTo>
                    <a:pt x="392" y="124"/>
                    <a:pt x="392" y="124"/>
                    <a:pt x="392" y="124"/>
                  </a:cubicBezTo>
                  <a:cubicBezTo>
                    <a:pt x="392" y="124"/>
                    <a:pt x="392" y="124"/>
                    <a:pt x="392" y="124"/>
                  </a:cubicBezTo>
                  <a:cubicBezTo>
                    <a:pt x="392" y="123"/>
                    <a:pt x="393" y="122"/>
                    <a:pt x="393" y="122"/>
                  </a:cubicBezTo>
                  <a:cubicBezTo>
                    <a:pt x="393" y="122"/>
                    <a:pt x="393" y="122"/>
                    <a:pt x="393" y="122"/>
                  </a:cubicBezTo>
                  <a:cubicBezTo>
                    <a:pt x="393" y="119"/>
                    <a:pt x="393" y="119"/>
                    <a:pt x="393" y="119"/>
                  </a:cubicBezTo>
                  <a:cubicBezTo>
                    <a:pt x="394" y="118"/>
                    <a:pt x="394" y="118"/>
                    <a:pt x="394" y="118"/>
                  </a:cubicBezTo>
                  <a:cubicBezTo>
                    <a:pt x="394" y="118"/>
                    <a:pt x="394" y="118"/>
                    <a:pt x="394" y="118"/>
                  </a:cubicBezTo>
                  <a:cubicBezTo>
                    <a:pt x="394" y="117"/>
                    <a:pt x="394" y="117"/>
                    <a:pt x="394" y="117"/>
                  </a:cubicBezTo>
                  <a:cubicBezTo>
                    <a:pt x="394" y="117"/>
                    <a:pt x="394" y="116"/>
                    <a:pt x="394" y="116"/>
                  </a:cubicBezTo>
                  <a:cubicBezTo>
                    <a:pt x="394" y="116"/>
                    <a:pt x="394" y="116"/>
                    <a:pt x="392" y="112"/>
                  </a:cubicBezTo>
                  <a:cubicBezTo>
                    <a:pt x="392" y="112"/>
                    <a:pt x="392" y="112"/>
                    <a:pt x="392" y="112"/>
                  </a:cubicBezTo>
                  <a:cubicBezTo>
                    <a:pt x="392" y="112"/>
                    <a:pt x="392" y="112"/>
                    <a:pt x="392" y="111"/>
                  </a:cubicBezTo>
                  <a:cubicBezTo>
                    <a:pt x="392" y="109"/>
                    <a:pt x="391" y="105"/>
                    <a:pt x="384" y="94"/>
                  </a:cubicBezTo>
                  <a:cubicBezTo>
                    <a:pt x="383" y="93"/>
                    <a:pt x="382" y="90"/>
                    <a:pt x="380" y="89"/>
                  </a:cubicBezTo>
                  <a:cubicBezTo>
                    <a:pt x="379" y="87"/>
                    <a:pt x="379" y="87"/>
                    <a:pt x="379" y="87"/>
                  </a:cubicBezTo>
                  <a:cubicBezTo>
                    <a:pt x="379" y="87"/>
                    <a:pt x="379" y="87"/>
                    <a:pt x="379" y="87"/>
                  </a:cubicBezTo>
                  <a:cubicBezTo>
                    <a:pt x="378" y="85"/>
                    <a:pt x="376" y="83"/>
                    <a:pt x="371" y="77"/>
                  </a:cubicBezTo>
                  <a:cubicBezTo>
                    <a:pt x="371" y="77"/>
                    <a:pt x="371" y="77"/>
                    <a:pt x="371" y="77"/>
                  </a:cubicBezTo>
                  <a:cubicBezTo>
                    <a:pt x="371" y="77"/>
                    <a:pt x="371" y="77"/>
                    <a:pt x="371" y="77"/>
                  </a:cubicBezTo>
                  <a:cubicBezTo>
                    <a:pt x="365" y="70"/>
                    <a:pt x="357" y="61"/>
                    <a:pt x="350" y="55"/>
                  </a:cubicBezTo>
                  <a:cubicBezTo>
                    <a:pt x="342" y="47"/>
                    <a:pt x="342" y="47"/>
                    <a:pt x="342" y="47"/>
                  </a:cubicBezTo>
                  <a:cubicBezTo>
                    <a:pt x="341" y="47"/>
                    <a:pt x="341" y="47"/>
                    <a:pt x="341" y="47"/>
                  </a:cubicBezTo>
                  <a:cubicBezTo>
                    <a:pt x="341" y="47"/>
                    <a:pt x="341" y="47"/>
                    <a:pt x="341" y="47"/>
                  </a:cubicBezTo>
                  <a:cubicBezTo>
                    <a:pt x="341" y="47"/>
                    <a:pt x="341" y="47"/>
                    <a:pt x="341" y="47"/>
                  </a:cubicBezTo>
                  <a:cubicBezTo>
                    <a:pt x="341" y="47"/>
                    <a:pt x="341" y="47"/>
                    <a:pt x="340" y="46"/>
                  </a:cubicBezTo>
                  <a:cubicBezTo>
                    <a:pt x="335" y="42"/>
                    <a:pt x="329" y="38"/>
                    <a:pt x="324" y="34"/>
                  </a:cubicBezTo>
                  <a:cubicBezTo>
                    <a:pt x="307" y="24"/>
                    <a:pt x="306" y="23"/>
                    <a:pt x="295" y="18"/>
                  </a:cubicBezTo>
                  <a:cubicBezTo>
                    <a:pt x="277" y="11"/>
                    <a:pt x="276" y="11"/>
                    <a:pt x="264" y="7"/>
                  </a:cubicBezTo>
                  <a:cubicBezTo>
                    <a:pt x="246" y="3"/>
                    <a:pt x="244" y="3"/>
                    <a:pt x="230" y="1"/>
                  </a:cubicBezTo>
                  <a:cubicBezTo>
                    <a:pt x="218" y="0"/>
                    <a:pt x="211" y="0"/>
                    <a:pt x="195" y="0"/>
                  </a:cubicBezTo>
                  <a:cubicBezTo>
                    <a:pt x="195" y="0"/>
                    <a:pt x="195" y="0"/>
                    <a:pt x="195" y="0"/>
                  </a:cubicBezTo>
                  <a:cubicBezTo>
                    <a:pt x="195" y="1"/>
                    <a:pt x="195" y="1"/>
                    <a:pt x="195" y="1"/>
                  </a:cubicBezTo>
                  <a:cubicBezTo>
                    <a:pt x="189" y="1"/>
                    <a:pt x="186" y="1"/>
                    <a:pt x="180" y="2"/>
                  </a:cubicBezTo>
                  <a:cubicBezTo>
                    <a:pt x="177" y="2"/>
                    <a:pt x="173" y="3"/>
                    <a:pt x="170" y="4"/>
                  </a:cubicBezTo>
                  <a:cubicBezTo>
                    <a:pt x="169" y="4"/>
                    <a:pt x="169" y="4"/>
                    <a:pt x="169" y="4"/>
                  </a:cubicBezTo>
                  <a:cubicBezTo>
                    <a:pt x="169" y="4"/>
                    <a:pt x="169" y="4"/>
                    <a:pt x="169" y="4"/>
                  </a:cubicBezTo>
                  <a:cubicBezTo>
                    <a:pt x="169" y="4"/>
                    <a:pt x="169" y="4"/>
                    <a:pt x="169" y="4"/>
                  </a:cubicBezTo>
                  <a:cubicBezTo>
                    <a:pt x="172" y="4"/>
                    <a:pt x="173" y="4"/>
                    <a:pt x="174" y="4"/>
                  </a:cubicBezTo>
                  <a:cubicBezTo>
                    <a:pt x="175" y="4"/>
                    <a:pt x="175" y="4"/>
                    <a:pt x="176" y="4"/>
                  </a:cubicBezTo>
                  <a:cubicBezTo>
                    <a:pt x="176" y="4"/>
                    <a:pt x="176" y="4"/>
                    <a:pt x="176" y="4"/>
                  </a:cubicBezTo>
                  <a:cubicBezTo>
                    <a:pt x="176" y="6"/>
                    <a:pt x="176" y="6"/>
                    <a:pt x="176" y="6"/>
                  </a:cubicBezTo>
                  <a:cubicBezTo>
                    <a:pt x="176" y="6"/>
                    <a:pt x="176" y="6"/>
                    <a:pt x="176" y="6"/>
                  </a:cubicBezTo>
                  <a:cubicBezTo>
                    <a:pt x="177" y="7"/>
                    <a:pt x="184" y="9"/>
                    <a:pt x="187" y="8"/>
                  </a:cubicBezTo>
                  <a:cubicBezTo>
                    <a:pt x="188" y="8"/>
                    <a:pt x="189" y="7"/>
                    <a:pt x="189" y="6"/>
                  </a:cubicBezTo>
                  <a:cubicBezTo>
                    <a:pt x="190" y="6"/>
                    <a:pt x="191" y="7"/>
                    <a:pt x="194" y="7"/>
                  </a:cubicBezTo>
                  <a:cubicBezTo>
                    <a:pt x="193" y="7"/>
                    <a:pt x="193" y="7"/>
                    <a:pt x="192" y="7"/>
                  </a:cubicBezTo>
                  <a:cubicBezTo>
                    <a:pt x="192" y="7"/>
                    <a:pt x="192" y="7"/>
                    <a:pt x="192" y="7"/>
                  </a:cubicBezTo>
                  <a:cubicBezTo>
                    <a:pt x="191" y="8"/>
                    <a:pt x="191" y="8"/>
                    <a:pt x="191" y="8"/>
                  </a:cubicBezTo>
                  <a:cubicBezTo>
                    <a:pt x="191" y="8"/>
                    <a:pt x="191" y="8"/>
                    <a:pt x="191" y="8"/>
                  </a:cubicBezTo>
                  <a:cubicBezTo>
                    <a:pt x="192" y="9"/>
                    <a:pt x="192" y="9"/>
                    <a:pt x="198" y="11"/>
                  </a:cubicBezTo>
                  <a:cubicBezTo>
                    <a:pt x="197" y="12"/>
                    <a:pt x="197" y="12"/>
                    <a:pt x="196" y="13"/>
                  </a:cubicBezTo>
                  <a:cubicBezTo>
                    <a:pt x="196" y="13"/>
                    <a:pt x="195" y="13"/>
                    <a:pt x="195" y="14"/>
                  </a:cubicBezTo>
                  <a:cubicBezTo>
                    <a:pt x="194" y="14"/>
                    <a:pt x="194" y="14"/>
                    <a:pt x="194" y="14"/>
                  </a:cubicBezTo>
                  <a:cubicBezTo>
                    <a:pt x="194" y="14"/>
                    <a:pt x="194" y="14"/>
                    <a:pt x="194" y="14"/>
                  </a:cubicBezTo>
                  <a:cubicBezTo>
                    <a:pt x="195" y="15"/>
                    <a:pt x="195" y="15"/>
                    <a:pt x="195" y="16"/>
                  </a:cubicBezTo>
                  <a:cubicBezTo>
                    <a:pt x="195" y="17"/>
                    <a:pt x="194" y="17"/>
                    <a:pt x="193" y="19"/>
                  </a:cubicBezTo>
                  <a:cubicBezTo>
                    <a:pt x="193" y="19"/>
                    <a:pt x="193" y="19"/>
                    <a:pt x="193" y="19"/>
                  </a:cubicBezTo>
                  <a:cubicBezTo>
                    <a:pt x="192" y="18"/>
                    <a:pt x="192" y="18"/>
                    <a:pt x="192" y="18"/>
                  </a:cubicBezTo>
                  <a:cubicBezTo>
                    <a:pt x="192" y="18"/>
                    <a:pt x="191" y="18"/>
                    <a:pt x="191" y="18"/>
                  </a:cubicBezTo>
                  <a:cubicBezTo>
                    <a:pt x="191" y="18"/>
                    <a:pt x="191" y="18"/>
                    <a:pt x="191" y="18"/>
                  </a:cubicBezTo>
                  <a:cubicBezTo>
                    <a:pt x="191" y="17"/>
                    <a:pt x="191" y="17"/>
                    <a:pt x="191" y="17"/>
                  </a:cubicBezTo>
                  <a:cubicBezTo>
                    <a:pt x="191" y="17"/>
                    <a:pt x="191" y="17"/>
                    <a:pt x="191" y="17"/>
                  </a:cubicBezTo>
                  <a:cubicBezTo>
                    <a:pt x="190" y="16"/>
                    <a:pt x="189" y="16"/>
                    <a:pt x="188" y="16"/>
                  </a:cubicBezTo>
                  <a:cubicBezTo>
                    <a:pt x="187" y="16"/>
                    <a:pt x="187" y="16"/>
                    <a:pt x="186" y="16"/>
                  </a:cubicBezTo>
                  <a:cubicBezTo>
                    <a:pt x="185" y="15"/>
                    <a:pt x="185" y="15"/>
                    <a:pt x="185" y="15"/>
                  </a:cubicBezTo>
                  <a:cubicBezTo>
                    <a:pt x="185" y="15"/>
                    <a:pt x="184" y="15"/>
                    <a:pt x="184" y="15"/>
                  </a:cubicBezTo>
                  <a:cubicBezTo>
                    <a:pt x="184" y="15"/>
                    <a:pt x="183" y="14"/>
                    <a:pt x="182" y="14"/>
                  </a:cubicBezTo>
                  <a:cubicBezTo>
                    <a:pt x="181" y="14"/>
                    <a:pt x="181" y="14"/>
                    <a:pt x="181" y="14"/>
                  </a:cubicBezTo>
                  <a:cubicBezTo>
                    <a:pt x="181" y="14"/>
                    <a:pt x="177" y="13"/>
                    <a:pt x="176" y="13"/>
                  </a:cubicBezTo>
                  <a:cubicBezTo>
                    <a:pt x="177" y="13"/>
                    <a:pt x="177" y="13"/>
                    <a:pt x="177" y="13"/>
                  </a:cubicBezTo>
                  <a:cubicBezTo>
                    <a:pt x="177" y="12"/>
                    <a:pt x="177" y="12"/>
                    <a:pt x="177" y="12"/>
                  </a:cubicBezTo>
                  <a:cubicBezTo>
                    <a:pt x="177" y="12"/>
                    <a:pt x="177" y="12"/>
                    <a:pt x="177" y="12"/>
                  </a:cubicBezTo>
                  <a:cubicBezTo>
                    <a:pt x="175" y="12"/>
                    <a:pt x="175" y="12"/>
                    <a:pt x="175" y="12"/>
                  </a:cubicBezTo>
                  <a:cubicBezTo>
                    <a:pt x="174" y="12"/>
                    <a:pt x="174" y="12"/>
                    <a:pt x="173" y="12"/>
                  </a:cubicBezTo>
                  <a:cubicBezTo>
                    <a:pt x="173" y="12"/>
                    <a:pt x="173" y="12"/>
                    <a:pt x="173" y="12"/>
                  </a:cubicBezTo>
                  <a:cubicBezTo>
                    <a:pt x="173" y="12"/>
                    <a:pt x="173" y="12"/>
                    <a:pt x="173" y="12"/>
                  </a:cubicBezTo>
                  <a:cubicBezTo>
                    <a:pt x="173" y="12"/>
                    <a:pt x="173" y="12"/>
                    <a:pt x="173" y="12"/>
                  </a:cubicBezTo>
                  <a:cubicBezTo>
                    <a:pt x="172" y="11"/>
                    <a:pt x="172" y="11"/>
                    <a:pt x="172" y="11"/>
                  </a:cubicBezTo>
                  <a:cubicBezTo>
                    <a:pt x="172" y="11"/>
                    <a:pt x="172" y="11"/>
                    <a:pt x="172" y="11"/>
                  </a:cubicBezTo>
                  <a:cubicBezTo>
                    <a:pt x="172" y="11"/>
                    <a:pt x="172" y="11"/>
                    <a:pt x="172" y="11"/>
                  </a:cubicBezTo>
                  <a:cubicBezTo>
                    <a:pt x="172" y="11"/>
                    <a:pt x="171" y="11"/>
                    <a:pt x="170" y="12"/>
                  </a:cubicBezTo>
                  <a:cubicBezTo>
                    <a:pt x="169" y="12"/>
                    <a:pt x="169" y="12"/>
                    <a:pt x="169" y="12"/>
                  </a:cubicBezTo>
                  <a:cubicBezTo>
                    <a:pt x="169" y="12"/>
                    <a:pt x="169" y="12"/>
                    <a:pt x="169" y="12"/>
                  </a:cubicBezTo>
                  <a:cubicBezTo>
                    <a:pt x="169" y="12"/>
                    <a:pt x="169" y="12"/>
                    <a:pt x="169" y="12"/>
                  </a:cubicBezTo>
                  <a:cubicBezTo>
                    <a:pt x="169" y="13"/>
                    <a:pt x="169" y="13"/>
                    <a:pt x="169" y="13"/>
                  </a:cubicBezTo>
                  <a:cubicBezTo>
                    <a:pt x="168" y="13"/>
                    <a:pt x="168" y="13"/>
                    <a:pt x="168" y="13"/>
                  </a:cubicBezTo>
                  <a:cubicBezTo>
                    <a:pt x="168" y="13"/>
                    <a:pt x="168" y="13"/>
                    <a:pt x="168" y="13"/>
                  </a:cubicBezTo>
                  <a:cubicBezTo>
                    <a:pt x="168" y="13"/>
                    <a:pt x="168" y="13"/>
                    <a:pt x="168" y="13"/>
                  </a:cubicBezTo>
                  <a:cubicBezTo>
                    <a:pt x="169" y="14"/>
                    <a:pt x="169" y="14"/>
                    <a:pt x="169" y="14"/>
                  </a:cubicBezTo>
                  <a:cubicBezTo>
                    <a:pt x="168" y="14"/>
                    <a:pt x="168" y="14"/>
                    <a:pt x="168" y="14"/>
                  </a:cubicBezTo>
                  <a:cubicBezTo>
                    <a:pt x="168" y="14"/>
                    <a:pt x="168" y="14"/>
                    <a:pt x="168" y="14"/>
                  </a:cubicBezTo>
                  <a:cubicBezTo>
                    <a:pt x="169" y="15"/>
                    <a:pt x="169" y="15"/>
                    <a:pt x="169" y="15"/>
                  </a:cubicBezTo>
                  <a:cubicBezTo>
                    <a:pt x="170" y="15"/>
                    <a:pt x="170" y="15"/>
                    <a:pt x="171" y="15"/>
                  </a:cubicBezTo>
                  <a:cubicBezTo>
                    <a:pt x="171" y="16"/>
                    <a:pt x="171" y="16"/>
                    <a:pt x="171" y="16"/>
                  </a:cubicBezTo>
                  <a:cubicBezTo>
                    <a:pt x="172" y="16"/>
                    <a:pt x="172" y="16"/>
                    <a:pt x="172" y="16"/>
                  </a:cubicBezTo>
                  <a:cubicBezTo>
                    <a:pt x="173" y="16"/>
                    <a:pt x="173" y="16"/>
                    <a:pt x="173" y="16"/>
                  </a:cubicBezTo>
                  <a:cubicBezTo>
                    <a:pt x="173" y="17"/>
                    <a:pt x="173" y="17"/>
                    <a:pt x="173" y="17"/>
                  </a:cubicBezTo>
                  <a:cubicBezTo>
                    <a:pt x="172" y="16"/>
                    <a:pt x="170" y="16"/>
                    <a:pt x="169" y="17"/>
                  </a:cubicBezTo>
                  <a:cubicBezTo>
                    <a:pt x="169" y="17"/>
                    <a:pt x="169" y="17"/>
                    <a:pt x="169" y="17"/>
                  </a:cubicBezTo>
                  <a:cubicBezTo>
                    <a:pt x="168" y="17"/>
                    <a:pt x="168" y="18"/>
                    <a:pt x="168" y="18"/>
                  </a:cubicBezTo>
                  <a:cubicBezTo>
                    <a:pt x="168" y="18"/>
                    <a:pt x="168" y="18"/>
                    <a:pt x="168" y="18"/>
                  </a:cubicBezTo>
                  <a:cubicBezTo>
                    <a:pt x="168" y="19"/>
                    <a:pt x="168" y="19"/>
                    <a:pt x="168" y="19"/>
                  </a:cubicBezTo>
                  <a:cubicBezTo>
                    <a:pt x="167" y="19"/>
                    <a:pt x="167" y="19"/>
                    <a:pt x="167" y="19"/>
                  </a:cubicBezTo>
                  <a:cubicBezTo>
                    <a:pt x="167" y="19"/>
                    <a:pt x="166" y="19"/>
                    <a:pt x="166" y="20"/>
                  </a:cubicBezTo>
                  <a:cubicBezTo>
                    <a:pt x="166" y="20"/>
                    <a:pt x="166" y="20"/>
                    <a:pt x="166" y="20"/>
                  </a:cubicBezTo>
                  <a:cubicBezTo>
                    <a:pt x="166" y="20"/>
                    <a:pt x="166" y="20"/>
                    <a:pt x="166" y="20"/>
                  </a:cubicBezTo>
                  <a:cubicBezTo>
                    <a:pt x="166" y="21"/>
                    <a:pt x="167" y="21"/>
                    <a:pt x="168" y="22"/>
                  </a:cubicBezTo>
                  <a:cubicBezTo>
                    <a:pt x="168" y="22"/>
                    <a:pt x="168" y="22"/>
                    <a:pt x="168" y="22"/>
                  </a:cubicBezTo>
                  <a:cubicBezTo>
                    <a:pt x="168" y="22"/>
                    <a:pt x="167" y="23"/>
                    <a:pt x="167" y="23"/>
                  </a:cubicBezTo>
                  <a:cubicBezTo>
                    <a:pt x="167" y="23"/>
                    <a:pt x="167" y="23"/>
                    <a:pt x="167" y="23"/>
                  </a:cubicBezTo>
                  <a:cubicBezTo>
                    <a:pt x="167" y="24"/>
                    <a:pt x="167" y="24"/>
                    <a:pt x="167" y="24"/>
                  </a:cubicBezTo>
                  <a:cubicBezTo>
                    <a:pt x="168" y="24"/>
                    <a:pt x="168" y="24"/>
                    <a:pt x="168" y="24"/>
                  </a:cubicBezTo>
                  <a:cubicBezTo>
                    <a:pt x="169" y="24"/>
                    <a:pt x="170" y="25"/>
                    <a:pt x="171" y="25"/>
                  </a:cubicBezTo>
                  <a:cubicBezTo>
                    <a:pt x="171" y="25"/>
                    <a:pt x="171" y="24"/>
                    <a:pt x="173" y="23"/>
                  </a:cubicBezTo>
                  <a:cubicBezTo>
                    <a:pt x="173" y="23"/>
                    <a:pt x="174" y="22"/>
                    <a:pt x="175" y="22"/>
                  </a:cubicBezTo>
                  <a:cubicBezTo>
                    <a:pt x="176" y="21"/>
                    <a:pt x="176" y="21"/>
                    <a:pt x="176" y="21"/>
                  </a:cubicBezTo>
                  <a:cubicBezTo>
                    <a:pt x="176" y="21"/>
                    <a:pt x="176" y="21"/>
                    <a:pt x="176" y="21"/>
                  </a:cubicBezTo>
                  <a:cubicBezTo>
                    <a:pt x="176" y="21"/>
                    <a:pt x="176" y="21"/>
                    <a:pt x="176" y="21"/>
                  </a:cubicBezTo>
                  <a:cubicBezTo>
                    <a:pt x="176" y="20"/>
                    <a:pt x="175" y="19"/>
                    <a:pt x="174" y="19"/>
                  </a:cubicBezTo>
                  <a:cubicBezTo>
                    <a:pt x="175" y="18"/>
                    <a:pt x="175" y="18"/>
                    <a:pt x="175" y="18"/>
                  </a:cubicBezTo>
                  <a:cubicBezTo>
                    <a:pt x="175" y="17"/>
                    <a:pt x="175" y="17"/>
                    <a:pt x="175" y="17"/>
                  </a:cubicBezTo>
                  <a:cubicBezTo>
                    <a:pt x="175" y="17"/>
                    <a:pt x="174" y="17"/>
                    <a:pt x="174" y="17"/>
                  </a:cubicBezTo>
                  <a:cubicBezTo>
                    <a:pt x="175" y="17"/>
                    <a:pt x="176" y="16"/>
                    <a:pt x="177" y="16"/>
                  </a:cubicBezTo>
                  <a:cubicBezTo>
                    <a:pt x="177" y="17"/>
                    <a:pt x="178" y="17"/>
                    <a:pt x="178" y="17"/>
                  </a:cubicBezTo>
                  <a:cubicBezTo>
                    <a:pt x="179" y="17"/>
                    <a:pt x="179" y="17"/>
                    <a:pt x="179" y="17"/>
                  </a:cubicBezTo>
                  <a:cubicBezTo>
                    <a:pt x="179" y="18"/>
                    <a:pt x="179" y="18"/>
                    <a:pt x="179" y="18"/>
                  </a:cubicBezTo>
                  <a:cubicBezTo>
                    <a:pt x="178" y="18"/>
                    <a:pt x="178" y="18"/>
                    <a:pt x="177" y="19"/>
                  </a:cubicBezTo>
                  <a:cubicBezTo>
                    <a:pt x="177" y="19"/>
                    <a:pt x="177" y="19"/>
                    <a:pt x="177" y="19"/>
                  </a:cubicBezTo>
                  <a:cubicBezTo>
                    <a:pt x="178" y="19"/>
                    <a:pt x="178" y="19"/>
                    <a:pt x="178" y="19"/>
                  </a:cubicBezTo>
                  <a:cubicBezTo>
                    <a:pt x="178" y="20"/>
                    <a:pt x="178" y="20"/>
                    <a:pt x="179" y="20"/>
                  </a:cubicBezTo>
                  <a:cubicBezTo>
                    <a:pt x="179" y="20"/>
                    <a:pt x="179" y="20"/>
                    <a:pt x="179" y="20"/>
                  </a:cubicBezTo>
                  <a:cubicBezTo>
                    <a:pt x="179" y="20"/>
                    <a:pt x="178" y="20"/>
                    <a:pt x="178" y="21"/>
                  </a:cubicBezTo>
                  <a:cubicBezTo>
                    <a:pt x="178" y="21"/>
                    <a:pt x="178" y="21"/>
                    <a:pt x="178" y="21"/>
                  </a:cubicBezTo>
                  <a:cubicBezTo>
                    <a:pt x="178" y="21"/>
                    <a:pt x="178" y="21"/>
                    <a:pt x="178" y="21"/>
                  </a:cubicBezTo>
                  <a:cubicBezTo>
                    <a:pt x="179" y="22"/>
                    <a:pt x="180" y="21"/>
                    <a:pt x="181" y="21"/>
                  </a:cubicBezTo>
                  <a:cubicBezTo>
                    <a:pt x="181" y="21"/>
                    <a:pt x="181" y="21"/>
                    <a:pt x="181" y="21"/>
                  </a:cubicBezTo>
                  <a:cubicBezTo>
                    <a:pt x="180" y="22"/>
                    <a:pt x="180" y="23"/>
                    <a:pt x="180" y="23"/>
                  </a:cubicBezTo>
                  <a:cubicBezTo>
                    <a:pt x="180" y="24"/>
                    <a:pt x="180" y="24"/>
                    <a:pt x="180" y="24"/>
                  </a:cubicBezTo>
                  <a:cubicBezTo>
                    <a:pt x="180" y="24"/>
                    <a:pt x="180" y="24"/>
                    <a:pt x="180" y="24"/>
                  </a:cubicBezTo>
                  <a:cubicBezTo>
                    <a:pt x="180" y="24"/>
                    <a:pt x="180" y="24"/>
                    <a:pt x="180" y="24"/>
                  </a:cubicBezTo>
                  <a:cubicBezTo>
                    <a:pt x="181" y="24"/>
                    <a:pt x="182" y="24"/>
                    <a:pt x="182" y="24"/>
                  </a:cubicBezTo>
                  <a:cubicBezTo>
                    <a:pt x="183" y="24"/>
                    <a:pt x="183" y="24"/>
                    <a:pt x="184" y="23"/>
                  </a:cubicBezTo>
                  <a:cubicBezTo>
                    <a:pt x="184" y="23"/>
                    <a:pt x="184" y="23"/>
                    <a:pt x="185" y="22"/>
                  </a:cubicBezTo>
                  <a:cubicBezTo>
                    <a:pt x="185" y="22"/>
                    <a:pt x="187" y="22"/>
                    <a:pt x="188" y="21"/>
                  </a:cubicBezTo>
                  <a:cubicBezTo>
                    <a:pt x="188" y="21"/>
                    <a:pt x="191" y="20"/>
                    <a:pt x="192" y="19"/>
                  </a:cubicBezTo>
                  <a:cubicBezTo>
                    <a:pt x="192" y="20"/>
                    <a:pt x="190" y="21"/>
                    <a:pt x="188" y="23"/>
                  </a:cubicBezTo>
                  <a:cubicBezTo>
                    <a:pt x="188" y="23"/>
                    <a:pt x="188" y="23"/>
                    <a:pt x="188" y="23"/>
                  </a:cubicBezTo>
                  <a:cubicBezTo>
                    <a:pt x="189" y="24"/>
                    <a:pt x="189" y="24"/>
                    <a:pt x="189" y="24"/>
                  </a:cubicBezTo>
                  <a:cubicBezTo>
                    <a:pt x="188" y="25"/>
                    <a:pt x="187" y="25"/>
                    <a:pt x="186" y="25"/>
                  </a:cubicBezTo>
                  <a:cubicBezTo>
                    <a:pt x="185" y="25"/>
                    <a:pt x="184" y="25"/>
                    <a:pt x="184" y="26"/>
                  </a:cubicBezTo>
                  <a:cubicBezTo>
                    <a:pt x="183" y="26"/>
                    <a:pt x="183" y="26"/>
                    <a:pt x="183" y="26"/>
                  </a:cubicBezTo>
                  <a:cubicBezTo>
                    <a:pt x="184" y="26"/>
                    <a:pt x="184" y="26"/>
                    <a:pt x="184" y="26"/>
                  </a:cubicBezTo>
                  <a:cubicBezTo>
                    <a:pt x="184" y="28"/>
                    <a:pt x="185" y="28"/>
                    <a:pt x="189" y="28"/>
                  </a:cubicBezTo>
                  <a:cubicBezTo>
                    <a:pt x="196" y="28"/>
                    <a:pt x="198" y="32"/>
                    <a:pt x="199" y="36"/>
                  </a:cubicBezTo>
                  <a:cubicBezTo>
                    <a:pt x="197" y="36"/>
                    <a:pt x="195" y="37"/>
                    <a:pt x="192" y="37"/>
                  </a:cubicBezTo>
                  <a:cubicBezTo>
                    <a:pt x="190" y="38"/>
                    <a:pt x="187" y="39"/>
                    <a:pt x="184" y="39"/>
                  </a:cubicBezTo>
                  <a:cubicBezTo>
                    <a:pt x="184" y="39"/>
                    <a:pt x="184" y="39"/>
                    <a:pt x="184" y="39"/>
                  </a:cubicBezTo>
                  <a:cubicBezTo>
                    <a:pt x="183" y="39"/>
                    <a:pt x="183" y="39"/>
                    <a:pt x="183" y="39"/>
                  </a:cubicBezTo>
                  <a:cubicBezTo>
                    <a:pt x="183" y="40"/>
                    <a:pt x="183" y="40"/>
                    <a:pt x="183" y="40"/>
                  </a:cubicBezTo>
                  <a:cubicBezTo>
                    <a:pt x="182" y="41"/>
                    <a:pt x="182" y="42"/>
                    <a:pt x="181" y="42"/>
                  </a:cubicBezTo>
                  <a:cubicBezTo>
                    <a:pt x="181" y="42"/>
                    <a:pt x="181" y="42"/>
                    <a:pt x="181" y="42"/>
                  </a:cubicBezTo>
                  <a:cubicBezTo>
                    <a:pt x="181" y="43"/>
                    <a:pt x="181" y="43"/>
                    <a:pt x="181" y="43"/>
                  </a:cubicBezTo>
                  <a:cubicBezTo>
                    <a:pt x="184" y="46"/>
                    <a:pt x="186" y="50"/>
                    <a:pt x="186" y="53"/>
                  </a:cubicBezTo>
                  <a:cubicBezTo>
                    <a:pt x="186" y="54"/>
                    <a:pt x="186" y="54"/>
                    <a:pt x="186" y="54"/>
                  </a:cubicBezTo>
                  <a:cubicBezTo>
                    <a:pt x="185" y="55"/>
                    <a:pt x="185" y="55"/>
                    <a:pt x="185" y="55"/>
                  </a:cubicBezTo>
                  <a:cubicBezTo>
                    <a:pt x="186" y="55"/>
                    <a:pt x="186" y="55"/>
                    <a:pt x="186" y="55"/>
                  </a:cubicBezTo>
                  <a:cubicBezTo>
                    <a:pt x="187" y="55"/>
                    <a:pt x="188" y="56"/>
                    <a:pt x="190" y="59"/>
                  </a:cubicBezTo>
                  <a:cubicBezTo>
                    <a:pt x="190" y="59"/>
                    <a:pt x="190" y="59"/>
                    <a:pt x="190" y="59"/>
                  </a:cubicBezTo>
                  <a:cubicBezTo>
                    <a:pt x="190" y="59"/>
                    <a:pt x="190" y="59"/>
                    <a:pt x="190" y="59"/>
                  </a:cubicBezTo>
                  <a:cubicBezTo>
                    <a:pt x="203" y="60"/>
                    <a:pt x="208" y="60"/>
                    <a:pt x="214" y="51"/>
                  </a:cubicBezTo>
                  <a:cubicBezTo>
                    <a:pt x="214" y="51"/>
                    <a:pt x="214" y="51"/>
                    <a:pt x="214" y="51"/>
                  </a:cubicBezTo>
                  <a:cubicBezTo>
                    <a:pt x="214" y="51"/>
                    <a:pt x="214" y="51"/>
                    <a:pt x="214" y="51"/>
                  </a:cubicBezTo>
                  <a:cubicBezTo>
                    <a:pt x="214" y="50"/>
                    <a:pt x="213" y="50"/>
                    <a:pt x="213" y="49"/>
                  </a:cubicBezTo>
                  <a:cubicBezTo>
                    <a:pt x="213" y="49"/>
                    <a:pt x="214" y="48"/>
                    <a:pt x="214" y="47"/>
                  </a:cubicBezTo>
                  <a:cubicBezTo>
                    <a:pt x="214" y="47"/>
                    <a:pt x="214" y="47"/>
                    <a:pt x="214" y="47"/>
                  </a:cubicBezTo>
                  <a:cubicBezTo>
                    <a:pt x="214" y="47"/>
                    <a:pt x="214" y="47"/>
                    <a:pt x="214" y="47"/>
                  </a:cubicBezTo>
                  <a:cubicBezTo>
                    <a:pt x="213" y="46"/>
                    <a:pt x="213" y="45"/>
                    <a:pt x="213" y="44"/>
                  </a:cubicBezTo>
                  <a:cubicBezTo>
                    <a:pt x="213" y="43"/>
                    <a:pt x="213" y="42"/>
                    <a:pt x="214" y="40"/>
                  </a:cubicBezTo>
                  <a:cubicBezTo>
                    <a:pt x="214" y="39"/>
                    <a:pt x="215" y="38"/>
                    <a:pt x="215" y="36"/>
                  </a:cubicBezTo>
                  <a:cubicBezTo>
                    <a:pt x="215" y="35"/>
                    <a:pt x="214" y="34"/>
                    <a:pt x="214" y="34"/>
                  </a:cubicBezTo>
                  <a:cubicBezTo>
                    <a:pt x="214" y="31"/>
                    <a:pt x="216" y="31"/>
                    <a:pt x="218" y="31"/>
                  </a:cubicBezTo>
                  <a:cubicBezTo>
                    <a:pt x="219" y="31"/>
                    <a:pt x="221" y="31"/>
                    <a:pt x="222" y="31"/>
                  </a:cubicBezTo>
                  <a:cubicBezTo>
                    <a:pt x="222" y="31"/>
                    <a:pt x="222" y="31"/>
                    <a:pt x="222" y="31"/>
                  </a:cubicBezTo>
                  <a:cubicBezTo>
                    <a:pt x="222" y="30"/>
                    <a:pt x="222" y="30"/>
                    <a:pt x="222" y="30"/>
                  </a:cubicBezTo>
                  <a:cubicBezTo>
                    <a:pt x="223" y="29"/>
                    <a:pt x="223" y="29"/>
                    <a:pt x="224" y="27"/>
                  </a:cubicBezTo>
                  <a:cubicBezTo>
                    <a:pt x="225" y="28"/>
                    <a:pt x="250" y="31"/>
                    <a:pt x="255" y="37"/>
                  </a:cubicBezTo>
                  <a:cubicBezTo>
                    <a:pt x="254" y="38"/>
                    <a:pt x="252" y="38"/>
                    <a:pt x="251" y="38"/>
                  </a:cubicBezTo>
                  <a:cubicBezTo>
                    <a:pt x="250" y="39"/>
                    <a:pt x="249" y="39"/>
                    <a:pt x="248" y="39"/>
                  </a:cubicBezTo>
                  <a:cubicBezTo>
                    <a:pt x="248" y="39"/>
                    <a:pt x="248" y="39"/>
                    <a:pt x="248" y="39"/>
                  </a:cubicBezTo>
                  <a:cubicBezTo>
                    <a:pt x="248" y="41"/>
                    <a:pt x="248" y="41"/>
                    <a:pt x="248" y="41"/>
                  </a:cubicBezTo>
                  <a:cubicBezTo>
                    <a:pt x="249" y="41"/>
                    <a:pt x="249" y="41"/>
                    <a:pt x="249" y="41"/>
                  </a:cubicBezTo>
                  <a:cubicBezTo>
                    <a:pt x="251" y="42"/>
                    <a:pt x="258" y="42"/>
                    <a:pt x="258" y="42"/>
                  </a:cubicBezTo>
                  <a:cubicBezTo>
                    <a:pt x="259" y="42"/>
                    <a:pt x="259" y="42"/>
                    <a:pt x="259" y="42"/>
                  </a:cubicBezTo>
                  <a:cubicBezTo>
                    <a:pt x="259" y="41"/>
                    <a:pt x="259" y="41"/>
                    <a:pt x="259" y="41"/>
                  </a:cubicBezTo>
                  <a:cubicBezTo>
                    <a:pt x="257" y="39"/>
                    <a:pt x="257" y="39"/>
                    <a:pt x="257" y="39"/>
                  </a:cubicBezTo>
                  <a:cubicBezTo>
                    <a:pt x="257" y="39"/>
                    <a:pt x="257" y="39"/>
                    <a:pt x="257" y="39"/>
                  </a:cubicBezTo>
                  <a:cubicBezTo>
                    <a:pt x="257" y="38"/>
                    <a:pt x="257" y="37"/>
                    <a:pt x="254" y="32"/>
                  </a:cubicBezTo>
                  <a:cubicBezTo>
                    <a:pt x="255" y="32"/>
                    <a:pt x="256" y="32"/>
                    <a:pt x="256" y="32"/>
                  </a:cubicBezTo>
                  <a:cubicBezTo>
                    <a:pt x="259" y="33"/>
                    <a:pt x="259" y="33"/>
                    <a:pt x="259" y="33"/>
                  </a:cubicBezTo>
                  <a:cubicBezTo>
                    <a:pt x="258" y="32"/>
                    <a:pt x="258" y="32"/>
                    <a:pt x="258" y="32"/>
                  </a:cubicBezTo>
                  <a:cubicBezTo>
                    <a:pt x="256" y="29"/>
                    <a:pt x="249" y="28"/>
                    <a:pt x="244" y="28"/>
                  </a:cubicBezTo>
                  <a:cubicBezTo>
                    <a:pt x="239" y="28"/>
                    <a:pt x="231" y="24"/>
                    <a:pt x="230" y="23"/>
                  </a:cubicBezTo>
                  <a:cubicBezTo>
                    <a:pt x="230" y="23"/>
                    <a:pt x="231" y="23"/>
                    <a:pt x="231" y="22"/>
                  </a:cubicBezTo>
                  <a:cubicBezTo>
                    <a:pt x="231" y="22"/>
                    <a:pt x="231" y="22"/>
                    <a:pt x="231" y="22"/>
                  </a:cubicBezTo>
                  <a:cubicBezTo>
                    <a:pt x="235" y="24"/>
                    <a:pt x="239" y="24"/>
                    <a:pt x="242" y="25"/>
                  </a:cubicBezTo>
                  <a:cubicBezTo>
                    <a:pt x="246" y="25"/>
                    <a:pt x="250" y="26"/>
                    <a:pt x="253" y="27"/>
                  </a:cubicBezTo>
                  <a:cubicBezTo>
                    <a:pt x="257" y="29"/>
                    <a:pt x="261" y="31"/>
                    <a:pt x="264" y="33"/>
                  </a:cubicBezTo>
                  <a:cubicBezTo>
                    <a:pt x="268" y="35"/>
                    <a:pt x="272" y="38"/>
                    <a:pt x="276" y="39"/>
                  </a:cubicBezTo>
                  <a:cubicBezTo>
                    <a:pt x="277" y="39"/>
                    <a:pt x="278" y="39"/>
                    <a:pt x="279" y="39"/>
                  </a:cubicBezTo>
                  <a:cubicBezTo>
                    <a:pt x="279" y="39"/>
                    <a:pt x="279" y="39"/>
                    <a:pt x="280" y="39"/>
                  </a:cubicBezTo>
                  <a:cubicBezTo>
                    <a:pt x="280" y="39"/>
                    <a:pt x="280" y="39"/>
                    <a:pt x="280" y="39"/>
                  </a:cubicBezTo>
                  <a:cubicBezTo>
                    <a:pt x="280" y="39"/>
                    <a:pt x="280" y="39"/>
                    <a:pt x="280" y="39"/>
                  </a:cubicBezTo>
                  <a:cubicBezTo>
                    <a:pt x="280" y="38"/>
                    <a:pt x="278" y="37"/>
                    <a:pt x="276" y="35"/>
                  </a:cubicBezTo>
                  <a:cubicBezTo>
                    <a:pt x="276" y="35"/>
                    <a:pt x="276" y="35"/>
                    <a:pt x="277" y="35"/>
                  </a:cubicBezTo>
                  <a:cubicBezTo>
                    <a:pt x="277" y="35"/>
                    <a:pt x="277" y="35"/>
                    <a:pt x="277" y="35"/>
                  </a:cubicBezTo>
                  <a:cubicBezTo>
                    <a:pt x="277" y="35"/>
                    <a:pt x="277" y="35"/>
                    <a:pt x="277" y="35"/>
                  </a:cubicBezTo>
                  <a:cubicBezTo>
                    <a:pt x="277" y="35"/>
                    <a:pt x="277" y="35"/>
                    <a:pt x="269" y="29"/>
                  </a:cubicBezTo>
                  <a:cubicBezTo>
                    <a:pt x="269" y="29"/>
                    <a:pt x="269" y="28"/>
                    <a:pt x="269" y="28"/>
                  </a:cubicBezTo>
                  <a:cubicBezTo>
                    <a:pt x="270" y="28"/>
                    <a:pt x="271" y="28"/>
                    <a:pt x="272" y="28"/>
                  </a:cubicBezTo>
                  <a:cubicBezTo>
                    <a:pt x="273" y="28"/>
                    <a:pt x="274" y="28"/>
                    <a:pt x="274" y="28"/>
                  </a:cubicBezTo>
                  <a:cubicBezTo>
                    <a:pt x="275" y="29"/>
                    <a:pt x="275" y="30"/>
                    <a:pt x="281" y="32"/>
                  </a:cubicBezTo>
                  <a:cubicBezTo>
                    <a:pt x="281" y="33"/>
                    <a:pt x="281" y="33"/>
                    <a:pt x="281" y="33"/>
                  </a:cubicBezTo>
                  <a:cubicBezTo>
                    <a:pt x="281" y="33"/>
                    <a:pt x="281" y="33"/>
                    <a:pt x="281" y="33"/>
                  </a:cubicBezTo>
                  <a:cubicBezTo>
                    <a:pt x="292" y="38"/>
                    <a:pt x="292" y="38"/>
                    <a:pt x="296" y="37"/>
                  </a:cubicBezTo>
                  <a:cubicBezTo>
                    <a:pt x="297" y="37"/>
                    <a:pt x="297" y="37"/>
                    <a:pt x="297" y="37"/>
                  </a:cubicBezTo>
                  <a:cubicBezTo>
                    <a:pt x="297" y="36"/>
                    <a:pt x="297" y="36"/>
                    <a:pt x="297" y="36"/>
                  </a:cubicBezTo>
                  <a:cubicBezTo>
                    <a:pt x="298" y="36"/>
                    <a:pt x="300" y="37"/>
                    <a:pt x="301" y="37"/>
                  </a:cubicBezTo>
                  <a:cubicBezTo>
                    <a:pt x="302" y="38"/>
                    <a:pt x="303" y="38"/>
                    <a:pt x="304" y="38"/>
                  </a:cubicBezTo>
                  <a:cubicBezTo>
                    <a:pt x="304" y="38"/>
                    <a:pt x="304" y="38"/>
                    <a:pt x="304" y="38"/>
                  </a:cubicBezTo>
                  <a:cubicBezTo>
                    <a:pt x="304" y="37"/>
                    <a:pt x="304" y="37"/>
                    <a:pt x="304" y="37"/>
                  </a:cubicBezTo>
                  <a:cubicBezTo>
                    <a:pt x="304" y="36"/>
                    <a:pt x="304" y="36"/>
                    <a:pt x="304" y="36"/>
                  </a:cubicBezTo>
                  <a:cubicBezTo>
                    <a:pt x="308" y="36"/>
                    <a:pt x="312" y="40"/>
                    <a:pt x="314" y="43"/>
                  </a:cubicBezTo>
                  <a:cubicBezTo>
                    <a:pt x="314" y="43"/>
                    <a:pt x="314" y="43"/>
                    <a:pt x="314" y="43"/>
                  </a:cubicBezTo>
                  <a:cubicBezTo>
                    <a:pt x="314" y="43"/>
                    <a:pt x="314" y="43"/>
                    <a:pt x="314" y="43"/>
                  </a:cubicBezTo>
                  <a:cubicBezTo>
                    <a:pt x="315" y="43"/>
                    <a:pt x="315" y="43"/>
                    <a:pt x="315" y="43"/>
                  </a:cubicBezTo>
                  <a:cubicBezTo>
                    <a:pt x="315" y="44"/>
                    <a:pt x="316" y="45"/>
                    <a:pt x="317" y="47"/>
                  </a:cubicBezTo>
                  <a:cubicBezTo>
                    <a:pt x="318" y="48"/>
                    <a:pt x="320" y="49"/>
                    <a:pt x="321" y="51"/>
                  </a:cubicBezTo>
                  <a:cubicBezTo>
                    <a:pt x="320" y="51"/>
                    <a:pt x="320" y="51"/>
                    <a:pt x="320" y="51"/>
                  </a:cubicBezTo>
                  <a:cubicBezTo>
                    <a:pt x="319" y="51"/>
                    <a:pt x="318" y="51"/>
                    <a:pt x="317" y="51"/>
                  </a:cubicBezTo>
                  <a:cubicBezTo>
                    <a:pt x="315" y="50"/>
                    <a:pt x="314" y="50"/>
                    <a:pt x="313" y="50"/>
                  </a:cubicBezTo>
                  <a:cubicBezTo>
                    <a:pt x="312" y="50"/>
                    <a:pt x="312" y="50"/>
                    <a:pt x="312" y="50"/>
                  </a:cubicBezTo>
                  <a:cubicBezTo>
                    <a:pt x="312" y="50"/>
                    <a:pt x="312" y="50"/>
                    <a:pt x="312" y="50"/>
                  </a:cubicBezTo>
                  <a:cubicBezTo>
                    <a:pt x="312" y="51"/>
                    <a:pt x="312" y="52"/>
                    <a:pt x="312" y="53"/>
                  </a:cubicBezTo>
                  <a:cubicBezTo>
                    <a:pt x="311" y="53"/>
                    <a:pt x="311" y="53"/>
                    <a:pt x="311" y="53"/>
                  </a:cubicBezTo>
                  <a:cubicBezTo>
                    <a:pt x="290" y="48"/>
                    <a:pt x="286" y="49"/>
                    <a:pt x="284" y="50"/>
                  </a:cubicBezTo>
                  <a:cubicBezTo>
                    <a:pt x="284" y="50"/>
                    <a:pt x="284" y="51"/>
                    <a:pt x="284" y="51"/>
                  </a:cubicBezTo>
                  <a:cubicBezTo>
                    <a:pt x="284" y="52"/>
                    <a:pt x="284" y="53"/>
                    <a:pt x="284" y="53"/>
                  </a:cubicBezTo>
                  <a:cubicBezTo>
                    <a:pt x="285" y="54"/>
                    <a:pt x="286" y="55"/>
                    <a:pt x="286" y="56"/>
                  </a:cubicBezTo>
                  <a:cubicBezTo>
                    <a:pt x="287" y="56"/>
                    <a:pt x="287" y="56"/>
                    <a:pt x="288" y="57"/>
                  </a:cubicBezTo>
                  <a:cubicBezTo>
                    <a:pt x="287" y="58"/>
                    <a:pt x="287" y="58"/>
                    <a:pt x="287" y="58"/>
                  </a:cubicBezTo>
                  <a:cubicBezTo>
                    <a:pt x="285" y="58"/>
                    <a:pt x="255" y="53"/>
                    <a:pt x="254" y="53"/>
                  </a:cubicBezTo>
                  <a:cubicBezTo>
                    <a:pt x="254" y="53"/>
                    <a:pt x="254" y="53"/>
                    <a:pt x="254" y="53"/>
                  </a:cubicBezTo>
                  <a:cubicBezTo>
                    <a:pt x="252" y="52"/>
                    <a:pt x="252" y="51"/>
                    <a:pt x="252" y="50"/>
                  </a:cubicBezTo>
                  <a:cubicBezTo>
                    <a:pt x="252" y="49"/>
                    <a:pt x="252" y="49"/>
                    <a:pt x="252" y="48"/>
                  </a:cubicBezTo>
                  <a:cubicBezTo>
                    <a:pt x="252" y="47"/>
                    <a:pt x="250" y="47"/>
                    <a:pt x="249" y="46"/>
                  </a:cubicBezTo>
                  <a:cubicBezTo>
                    <a:pt x="249" y="46"/>
                    <a:pt x="249" y="46"/>
                    <a:pt x="249" y="46"/>
                  </a:cubicBezTo>
                  <a:cubicBezTo>
                    <a:pt x="249" y="44"/>
                    <a:pt x="248" y="44"/>
                    <a:pt x="247" y="43"/>
                  </a:cubicBezTo>
                  <a:cubicBezTo>
                    <a:pt x="247" y="43"/>
                    <a:pt x="247" y="43"/>
                    <a:pt x="247" y="43"/>
                  </a:cubicBezTo>
                  <a:cubicBezTo>
                    <a:pt x="247" y="43"/>
                    <a:pt x="247" y="43"/>
                    <a:pt x="247" y="43"/>
                  </a:cubicBezTo>
                  <a:cubicBezTo>
                    <a:pt x="246" y="44"/>
                    <a:pt x="245" y="44"/>
                    <a:pt x="244" y="43"/>
                  </a:cubicBezTo>
                  <a:cubicBezTo>
                    <a:pt x="244" y="43"/>
                    <a:pt x="243" y="43"/>
                    <a:pt x="242" y="43"/>
                  </a:cubicBezTo>
                  <a:cubicBezTo>
                    <a:pt x="242" y="43"/>
                    <a:pt x="242" y="43"/>
                    <a:pt x="242" y="43"/>
                  </a:cubicBezTo>
                  <a:cubicBezTo>
                    <a:pt x="242" y="43"/>
                    <a:pt x="242" y="43"/>
                    <a:pt x="242" y="43"/>
                  </a:cubicBezTo>
                  <a:cubicBezTo>
                    <a:pt x="242" y="43"/>
                    <a:pt x="242" y="43"/>
                    <a:pt x="242" y="43"/>
                  </a:cubicBezTo>
                  <a:cubicBezTo>
                    <a:pt x="240" y="45"/>
                    <a:pt x="240" y="45"/>
                    <a:pt x="238" y="45"/>
                  </a:cubicBezTo>
                  <a:cubicBezTo>
                    <a:pt x="234" y="46"/>
                    <a:pt x="233" y="46"/>
                    <a:pt x="232" y="47"/>
                  </a:cubicBezTo>
                  <a:cubicBezTo>
                    <a:pt x="230" y="47"/>
                    <a:pt x="223" y="49"/>
                    <a:pt x="219" y="52"/>
                  </a:cubicBezTo>
                  <a:cubicBezTo>
                    <a:pt x="218" y="53"/>
                    <a:pt x="217" y="54"/>
                    <a:pt x="217" y="55"/>
                  </a:cubicBezTo>
                  <a:cubicBezTo>
                    <a:pt x="216" y="55"/>
                    <a:pt x="216" y="56"/>
                    <a:pt x="215" y="57"/>
                  </a:cubicBezTo>
                  <a:cubicBezTo>
                    <a:pt x="214" y="57"/>
                    <a:pt x="214" y="58"/>
                    <a:pt x="213" y="59"/>
                  </a:cubicBezTo>
                  <a:cubicBezTo>
                    <a:pt x="212" y="59"/>
                    <a:pt x="211" y="59"/>
                    <a:pt x="210" y="59"/>
                  </a:cubicBezTo>
                  <a:cubicBezTo>
                    <a:pt x="209" y="60"/>
                    <a:pt x="207" y="61"/>
                    <a:pt x="206" y="61"/>
                  </a:cubicBezTo>
                  <a:cubicBezTo>
                    <a:pt x="205" y="61"/>
                    <a:pt x="204" y="60"/>
                    <a:pt x="203" y="60"/>
                  </a:cubicBezTo>
                  <a:cubicBezTo>
                    <a:pt x="203" y="60"/>
                    <a:pt x="202" y="59"/>
                    <a:pt x="201" y="59"/>
                  </a:cubicBezTo>
                  <a:cubicBezTo>
                    <a:pt x="201" y="59"/>
                    <a:pt x="201" y="59"/>
                    <a:pt x="201" y="59"/>
                  </a:cubicBezTo>
                  <a:cubicBezTo>
                    <a:pt x="201" y="60"/>
                    <a:pt x="201" y="60"/>
                    <a:pt x="201" y="60"/>
                  </a:cubicBezTo>
                  <a:cubicBezTo>
                    <a:pt x="200" y="61"/>
                    <a:pt x="200" y="61"/>
                    <a:pt x="200" y="67"/>
                  </a:cubicBezTo>
                  <a:cubicBezTo>
                    <a:pt x="200" y="68"/>
                    <a:pt x="200" y="68"/>
                    <a:pt x="200" y="68"/>
                  </a:cubicBezTo>
                  <a:cubicBezTo>
                    <a:pt x="200" y="68"/>
                    <a:pt x="200" y="68"/>
                    <a:pt x="200" y="68"/>
                  </a:cubicBezTo>
                  <a:cubicBezTo>
                    <a:pt x="200" y="68"/>
                    <a:pt x="200" y="68"/>
                    <a:pt x="200" y="68"/>
                  </a:cubicBezTo>
                  <a:cubicBezTo>
                    <a:pt x="199" y="68"/>
                    <a:pt x="199" y="68"/>
                    <a:pt x="199" y="68"/>
                  </a:cubicBezTo>
                  <a:cubicBezTo>
                    <a:pt x="196" y="71"/>
                    <a:pt x="194" y="75"/>
                    <a:pt x="194" y="78"/>
                  </a:cubicBezTo>
                  <a:cubicBezTo>
                    <a:pt x="194" y="79"/>
                    <a:pt x="195" y="81"/>
                    <a:pt x="195" y="81"/>
                  </a:cubicBezTo>
                  <a:cubicBezTo>
                    <a:pt x="196" y="82"/>
                    <a:pt x="197" y="84"/>
                    <a:pt x="197" y="85"/>
                  </a:cubicBezTo>
                  <a:cubicBezTo>
                    <a:pt x="197" y="89"/>
                    <a:pt x="192" y="93"/>
                    <a:pt x="188" y="96"/>
                  </a:cubicBezTo>
                  <a:cubicBezTo>
                    <a:pt x="188" y="96"/>
                    <a:pt x="188" y="96"/>
                    <a:pt x="188" y="96"/>
                  </a:cubicBezTo>
                  <a:cubicBezTo>
                    <a:pt x="188" y="96"/>
                    <a:pt x="188" y="96"/>
                    <a:pt x="188" y="96"/>
                  </a:cubicBezTo>
                  <a:cubicBezTo>
                    <a:pt x="189" y="98"/>
                    <a:pt x="189" y="98"/>
                    <a:pt x="189" y="98"/>
                  </a:cubicBezTo>
                  <a:cubicBezTo>
                    <a:pt x="189" y="99"/>
                    <a:pt x="189" y="99"/>
                    <a:pt x="189" y="99"/>
                  </a:cubicBezTo>
                  <a:cubicBezTo>
                    <a:pt x="187" y="103"/>
                    <a:pt x="185" y="105"/>
                    <a:pt x="185" y="107"/>
                  </a:cubicBezTo>
                  <a:cubicBezTo>
                    <a:pt x="185" y="108"/>
                    <a:pt x="186" y="109"/>
                    <a:pt x="187" y="111"/>
                  </a:cubicBezTo>
                  <a:cubicBezTo>
                    <a:pt x="184" y="115"/>
                    <a:pt x="183" y="119"/>
                    <a:pt x="183" y="123"/>
                  </a:cubicBezTo>
                  <a:cubicBezTo>
                    <a:pt x="183" y="126"/>
                    <a:pt x="183" y="128"/>
                    <a:pt x="184" y="131"/>
                  </a:cubicBezTo>
                  <a:cubicBezTo>
                    <a:pt x="184" y="131"/>
                    <a:pt x="184" y="131"/>
                    <a:pt x="184" y="131"/>
                  </a:cubicBezTo>
                  <a:cubicBezTo>
                    <a:pt x="185" y="131"/>
                    <a:pt x="185" y="131"/>
                    <a:pt x="185" y="131"/>
                  </a:cubicBezTo>
                  <a:cubicBezTo>
                    <a:pt x="185" y="131"/>
                    <a:pt x="185" y="131"/>
                    <a:pt x="186" y="131"/>
                  </a:cubicBezTo>
                  <a:cubicBezTo>
                    <a:pt x="188" y="133"/>
                    <a:pt x="190" y="137"/>
                    <a:pt x="191" y="141"/>
                  </a:cubicBezTo>
                  <a:cubicBezTo>
                    <a:pt x="192" y="145"/>
                    <a:pt x="193" y="151"/>
                    <a:pt x="192" y="159"/>
                  </a:cubicBezTo>
                  <a:cubicBezTo>
                    <a:pt x="192" y="159"/>
                    <a:pt x="192" y="159"/>
                    <a:pt x="192" y="159"/>
                  </a:cubicBezTo>
                  <a:cubicBezTo>
                    <a:pt x="192" y="159"/>
                    <a:pt x="192" y="159"/>
                    <a:pt x="192" y="159"/>
                  </a:cubicBezTo>
                  <a:cubicBezTo>
                    <a:pt x="194" y="160"/>
                    <a:pt x="196" y="163"/>
                    <a:pt x="197" y="165"/>
                  </a:cubicBezTo>
                  <a:cubicBezTo>
                    <a:pt x="198" y="168"/>
                    <a:pt x="200" y="170"/>
                    <a:pt x="202" y="172"/>
                  </a:cubicBezTo>
                  <a:cubicBezTo>
                    <a:pt x="202" y="172"/>
                    <a:pt x="202" y="172"/>
                    <a:pt x="202" y="172"/>
                  </a:cubicBezTo>
                  <a:cubicBezTo>
                    <a:pt x="204" y="172"/>
                    <a:pt x="204" y="172"/>
                    <a:pt x="204" y="172"/>
                  </a:cubicBezTo>
                  <a:cubicBezTo>
                    <a:pt x="220" y="186"/>
                    <a:pt x="220" y="186"/>
                    <a:pt x="221" y="187"/>
                  </a:cubicBezTo>
                  <a:cubicBezTo>
                    <a:pt x="222" y="187"/>
                    <a:pt x="222" y="187"/>
                    <a:pt x="222" y="187"/>
                  </a:cubicBezTo>
                  <a:cubicBezTo>
                    <a:pt x="222" y="187"/>
                    <a:pt x="222" y="187"/>
                    <a:pt x="222" y="187"/>
                  </a:cubicBezTo>
                  <a:cubicBezTo>
                    <a:pt x="226" y="187"/>
                    <a:pt x="228" y="188"/>
                    <a:pt x="230" y="191"/>
                  </a:cubicBezTo>
                  <a:cubicBezTo>
                    <a:pt x="230" y="191"/>
                    <a:pt x="230" y="191"/>
                    <a:pt x="230" y="191"/>
                  </a:cubicBezTo>
                  <a:cubicBezTo>
                    <a:pt x="231" y="191"/>
                    <a:pt x="231" y="191"/>
                    <a:pt x="231" y="191"/>
                  </a:cubicBezTo>
                  <a:cubicBezTo>
                    <a:pt x="233" y="191"/>
                    <a:pt x="235" y="192"/>
                    <a:pt x="238" y="193"/>
                  </a:cubicBezTo>
                  <a:cubicBezTo>
                    <a:pt x="242" y="195"/>
                    <a:pt x="247" y="197"/>
                    <a:pt x="251" y="193"/>
                  </a:cubicBezTo>
                  <a:cubicBezTo>
                    <a:pt x="255" y="189"/>
                    <a:pt x="258" y="186"/>
                    <a:pt x="267" y="188"/>
                  </a:cubicBezTo>
                  <a:cubicBezTo>
                    <a:pt x="267" y="188"/>
                    <a:pt x="267" y="188"/>
                    <a:pt x="267" y="188"/>
                  </a:cubicBezTo>
                  <a:cubicBezTo>
                    <a:pt x="267" y="188"/>
                    <a:pt x="267" y="188"/>
                    <a:pt x="267" y="188"/>
                  </a:cubicBezTo>
                  <a:cubicBezTo>
                    <a:pt x="286" y="173"/>
                    <a:pt x="286" y="173"/>
                    <a:pt x="288" y="174"/>
                  </a:cubicBezTo>
                  <a:cubicBezTo>
                    <a:pt x="290" y="175"/>
                    <a:pt x="291" y="176"/>
                    <a:pt x="292" y="178"/>
                  </a:cubicBezTo>
                  <a:cubicBezTo>
                    <a:pt x="293" y="179"/>
                    <a:pt x="294" y="181"/>
                    <a:pt x="297" y="182"/>
                  </a:cubicBezTo>
                  <a:cubicBezTo>
                    <a:pt x="298" y="182"/>
                    <a:pt x="300" y="181"/>
                    <a:pt x="301" y="180"/>
                  </a:cubicBezTo>
                  <a:cubicBezTo>
                    <a:pt x="303" y="179"/>
                    <a:pt x="304" y="178"/>
                    <a:pt x="306" y="179"/>
                  </a:cubicBezTo>
                  <a:cubicBezTo>
                    <a:pt x="310" y="182"/>
                    <a:pt x="310" y="182"/>
                    <a:pt x="310" y="182"/>
                  </a:cubicBezTo>
                  <a:cubicBezTo>
                    <a:pt x="313" y="200"/>
                    <a:pt x="313" y="200"/>
                    <a:pt x="313" y="200"/>
                  </a:cubicBezTo>
                  <a:cubicBezTo>
                    <a:pt x="313" y="202"/>
                    <a:pt x="313" y="203"/>
                    <a:pt x="313" y="204"/>
                  </a:cubicBezTo>
                  <a:cubicBezTo>
                    <a:pt x="313" y="205"/>
                    <a:pt x="313" y="206"/>
                    <a:pt x="314" y="208"/>
                  </a:cubicBezTo>
                  <a:cubicBezTo>
                    <a:pt x="315" y="210"/>
                    <a:pt x="318" y="212"/>
                    <a:pt x="320" y="214"/>
                  </a:cubicBezTo>
                  <a:cubicBezTo>
                    <a:pt x="321" y="216"/>
                    <a:pt x="323" y="218"/>
                    <a:pt x="325" y="220"/>
                  </a:cubicBezTo>
                  <a:cubicBezTo>
                    <a:pt x="331" y="239"/>
                    <a:pt x="331" y="239"/>
                    <a:pt x="331" y="239"/>
                  </a:cubicBezTo>
                  <a:cubicBezTo>
                    <a:pt x="331" y="239"/>
                    <a:pt x="331" y="239"/>
                    <a:pt x="331" y="240"/>
                  </a:cubicBezTo>
                  <a:cubicBezTo>
                    <a:pt x="331" y="242"/>
                    <a:pt x="332" y="244"/>
                    <a:pt x="333" y="245"/>
                  </a:cubicBezTo>
                  <a:cubicBezTo>
                    <a:pt x="333" y="245"/>
                    <a:pt x="333" y="245"/>
                    <a:pt x="333" y="245"/>
                  </a:cubicBezTo>
                  <a:cubicBezTo>
                    <a:pt x="333" y="246"/>
                    <a:pt x="333" y="246"/>
                    <a:pt x="333" y="246"/>
                  </a:cubicBezTo>
                  <a:cubicBezTo>
                    <a:pt x="333" y="246"/>
                    <a:pt x="333" y="246"/>
                    <a:pt x="333" y="246"/>
                  </a:cubicBezTo>
                  <a:cubicBezTo>
                    <a:pt x="334" y="248"/>
                    <a:pt x="334" y="249"/>
                    <a:pt x="334" y="250"/>
                  </a:cubicBezTo>
                  <a:cubicBezTo>
                    <a:pt x="334" y="251"/>
                    <a:pt x="334" y="251"/>
                    <a:pt x="334" y="251"/>
                  </a:cubicBezTo>
                  <a:cubicBezTo>
                    <a:pt x="334" y="253"/>
                    <a:pt x="333" y="254"/>
                    <a:pt x="332" y="256"/>
                  </a:cubicBezTo>
                  <a:cubicBezTo>
                    <a:pt x="329" y="262"/>
                    <a:pt x="327" y="278"/>
                    <a:pt x="327" y="278"/>
                  </a:cubicBezTo>
                  <a:cubicBezTo>
                    <a:pt x="327" y="278"/>
                    <a:pt x="327" y="278"/>
                    <a:pt x="327" y="278"/>
                  </a:cubicBezTo>
                  <a:cubicBezTo>
                    <a:pt x="327" y="279"/>
                    <a:pt x="328" y="281"/>
                    <a:pt x="330" y="292"/>
                  </a:cubicBezTo>
                  <a:cubicBezTo>
                    <a:pt x="331" y="297"/>
                    <a:pt x="331" y="299"/>
                    <a:pt x="331" y="301"/>
                  </a:cubicBezTo>
                  <a:cubicBezTo>
                    <a:pt x="331" y="302"/>
                    <a:pt x="331" y="304"/>
                    <a:pt x="331" y="306"/>
                  </a:cubicBezTo>
                  <a:cubicBezTo>
                    <a:pt x="330" y="316"/>
                    <a:pt x="330" y="320"/>
                    <a:pt x="330" y="322"/>
                  </a:cubicBezTo>
                  <a:cubicBezTo>
                    <a:pt x="330" y="324"/>
                    <a:pt x="330" y="324"/>
                    <a:pt x="330" y="325"/>
                  </a:cubicBezTo>
                  <a:cubicBezTo>
                    <a:pt x="331" y="326"/>
                    <a:pt x="331" y="326"/>
                    <a:pt x="331" y="326"/>
                  </a:cubicBezTo>
                  <a:cubicBezTo>
                    <a:pt x="331" y="327"/>
                    <a:pt x="331" y="327"/>
                    <a:pt x="331" y="327"/>
                  </a:cubicBezTo>
                  <a:cubicBezTo>
                    <a:pt x="329" y="337"/>
                    <a:pt x="329" y="339"/>
                    <a:pt x="326" y="345"/>
                  </a:cubicBezTo>
                  <a:cubicBezTo>
                    <a:pt x="325" y="345"/>
                    <a:pt x="325" y="345"/>
                    <a:pt x="325" y="345"/>
                  </a:cubicBezTo>
                  <a:cubicBezTo>
                    <a:pt x="326" y="346"/>
                    <a:pt x="326" y="346"/>
                    <a:pt x="326" y="346"/>
                  </a:cubicBezTo>
                  <a:cubicBezTo>
                    <a:pt x="327" y="347"/>
                    <a:pt x="327" y="347"/>
                    <a:pt x="330" y="346"/>
                  </a:cubicBezTo>
                  <a:cubicBezTo>
                    <a:pt x="330" y="346"/>
                    <a:pt x="330" y="346"/>
                    <a:pt x="330" y="346"/>
                  </a:cubicBezTo>
                  <a:cubicBezTo>
                    <a:pt x="330" y="346"/>
                    <a:pt x="330" y="346"/>
                    <a:pt x="330" y="346"/>
                  </a:cubicBezTo>
                  <a:cubicBezTo>
                    <a:pt x="331" y="345"/>
                    <a:pt x="331" y="345"/>
                    <a:pt x="332" y="345"/>
                  </a:cubicBezTo>
                  <a:cubicBezTo>
                    <a:pt x="334" y="345"/>
                    <a:pt x="340" y="344"/>
                    <a:pt x="352" y="328"/>
                  </a:cubicBezTo>
                  <a:cubicBezTo>
                    <a:pt x="353" y="327"/>
                    <a:pt x="354" y="326"/>
                    <a:pt x="355" y="324"/>
                  </a:cubicBezTo>
                  <a:cubicBezTo>
                    <a:pt x="357" y="322"/>
                    <a:pt x="359" y="319"/>
                    <a:pt x="360" y="317"/>
                  </a:cubicBezTo>
                  <a:cubicBezTo>
                    <a:pt x="361" y="316"/>
                    <a:pt x="361" y="314"/>
                    <a:pt x="362" y="313"/>
                  </a:cubicBezTo>
                  <a:cubicBezTo>
                    <a:pt x="363" y="311"/>
                    <a:pt x="364" y="309"/>
                    <a:pt x="366" y="307"/>
                  </a:cubicBezTo>
                  <a:cubicBezTo>
                    <a:pt x="368" y="305"/>
                    <a:pt x="369" y="305"/>
                    <a:pt x="371" y="302"/>
                  </a:cubicBezTo>
                  <a:cubicBezTo>
                    <a:pt x="372" y="299"/>
                    <a:pt x="373" y="296"/>
                    <a:pt x="374" y="292"/>
                  </a:cubicBezTo>
                  <a:cubicBezTo>
                    <a:pt x="375" y="289"/>
                    <a:pt x="375" y="287"/>
                    <a:pt x="377" y="284"/>
                  </a:cubicBezTo>
                  <a:cubicBezTo>
                    <a:pt x="378" y="280"/>
                    <a:pt x="381" y="278"/>
                    <a:pt x="383" y="275"/>
                  </a:cubicBezTo>
                  <a:cubicBezTo>
                    <a:pt x="386" y="272"/>
                    <a:pt x="388" y="269"/>
                    <a:pt x="390" y="266"/>
                  </a:cubicBezTo>
                  <a:close/>
                  <a:moveTo>
                    <a:pt x="368" y="74"/>
                  </a:moveTo>
                  <a:cubicBezTo>
                    <a:pt x="368" y="73"/>
                    <a:pt x="368" y="73"/>
                    <a:pt x="368" y="73"/>
                  </a:cubicBezTo>
                  <a:cubicBezTo>
                    <a:pt x="368" y="74"/>
                    <a:pt x="368" y="74"/>
                    <a:pt x="369" y="75"/>
                  </a:cubicBezTo>
                  <a:cubicBezTo>
                    <a:pt x="370" y="76"/>
                    <a:pt x="370" y="77"/>
                    <a:pt x="371" y="78"/>
                  </a:cubicBezTo>
                  <a:cubicBezTo>
                    <a:pt x="370" y="78"/>
                    <a:pt x="370" y="78"/>
                    <a:pt x="369" y="77"/>
                  </a:cubicBezTo>
                  <a:cubicBezTo>
                    <a:pt x="368" y="76"/>
                    <a:pt x="367" y="74"/>
                    <a:pt x="364" y="71"/>
                  </a:cubicBezTo>
                  <a:cubicBezTo>
                    <a:pt x="364" y="71"/>
                    <a:pt x="364" y="71"/>
                    <a:pt x="364" y="71"/>
                  </a:cubicBezTo>
                  <a:cubicBezTo>
                    <a:pt x="364" y="71"/>
                    <a:pt x="364" y="71"/>
                    <a:pt x="364" y="71"/>
                  </a:cubicBezTo>
                  <a:cubicBezTo>
                    <a:pt x="363" y="71"/>
                    <a:pt x="363" y="70"/>
                    <a:pt x="363" y="70"/>
                  </a:cubicBezTo>
                  <a:cubicBezTo>
                    <a:pt x="362" y="69"/>
                    <a:pt x="362" y="69"/>
                    <a:pt x="362" y="69"/>
                  </a:cubicBezTo>
                  <a:cubicBezTo>
                    <a:pt x="362" y="69"/>
                    <a:pt x="362" y="69"/>
                    <a:pt x="362" y="69"/>
                  </a:cubicBezTo>
                  <a:cubicBezTo>
                    <a:pt x="361" y="69"/>
                    <a:pt x="361" y="69"/>
                    <a:pt x="361" y="69"/>
                  </a:cubicBezTo>
                  <a:cubicBezTo>
                    <a:pt x="359" y="67"/>
                    <a:pt x="352" y="60"/>
                    <a:pt x="351" y="59"/>
                  </a:cubicBezTo>
                  <a:cubicBezTo>
                    <a:pt x="355" y="62"/>
                    <a:pt x="362" y="68"/>
                    <a:pt x="368" y="74"/>
                  </a:cubicBezTo>
                  <a:close/>
                  <a:moveTo>
                    <a:pt x="193" y="19"/>
                  </a:moveTo>
                  <a:cubicBezTo>
                    <a:pt x="193" y="19"/>
                    <a:pt x="193" y="19"/>
                    <a:pt x="193" y="19"/>
                  </a:cubicBezTo>
                  <a:cubicBezTo>
                    <a:pt x="193" y="19"/>
                    <a:pt x="193" y="19"/>
                    <a:pt x="193" y="19"/>
                  </a:cubicBezTo>
                  <a:close/>
                  <a:moveTo>
                    <a:pt x="199" y="8"/>
                  </a:moveTo>
                  <a:cubicBezTo>
                    <a:pt x="199" y="8"/>
                    <a:pt x="199" y="8"/>
                    <a:pt x="199" y="8"/>
                  </a:cubicBezTo>
                  <a:cubicBezTo>
                    <a:pt x="199" y="8"/>
                    <a:pt x="198" y="8"/>
                    <a:pt x="198" y="8"/>
                  </a:cubicBezTo>
                  <a:cubicBezTo>
                    <a:pt x="197" y="8"/>
                    <a:pt x="197" y="8"/>
                    <a:pt x="197" y="8"/>
                  </a:cubicBezTo>
                  <a:cubicBezTo>
                    <a:pt x="197" y="8"/>
                    <a:pt x="196" y="7"/>
                    <a:pt x="195" y="7"/>
                  </a:cubicBezTo>
                  <a:cubicBezTo>
                    <a:pt x="196" y="7"/>
                    <a:pt x="198" y="8"/>
                    <a:pt x="199" y="8"/>
                  </a:cubicBezTo>
                  <a:close/>
                  <a:moveTo>
                    <a:pt x="210" y="7"/>
                  </a:moveTo>
                  <a:cubicBezTo>
                    <a:pt x="207" y="7"/>
                    <a:pt x="205" y="8"/>
                    <a:pt x="203" y="9"/>
                  </a:cubicBezTo>
                  <a:cubicBezTo>
                    <a:pt x="203" y="9"/>
                    <a:pt x="202" y="8"/>
                    <a:pt x="201" y="8"/>
                  </a:cubicBezTo>
                  <a:cubicBezTo>
                    <a:pt x="201" y="8"/>
                    <a:pt x="201" y="8"/>
                    <a:pt x="201" y="8"/>
                  </a:cubicBezTo>
                  <a:cubicBezTo>
                    <a:pt x="203" y="8"/>
                    <a:pt x="204" y="8"/>
                    <a:pt x="204" y="8"/>
                  </a:cubicBezTo>
                  <a:cubicBezTo>
                    <a:pt x="204" y="8"/>
                    <a:pt x="204" y="8"/>
                    <a:pt x="204" y="8"/>
                  </a:cubicBezTo>
                  <a:cubicBezTo>
                    <a:pt x="204" y="7"/>
                    <a:pt x="204" y="7"/>
                    <a:pt x="204" y="7"/>
                  </a:cubicBezTo>
                  <a:cubicBezTo>
                    <a:pt x="205" y="7"/>
                    <a:pt x="205" y="7"/>
                    <a:pt x="205" y="7"/>
                  </a:cubicBezTo>
                  <a:cubicBezTo>
                    <a:pt x="205" y="7"/>
                    <a:pt x="205" y="7"/>
                    <a:pt x="205" y="7"/>
                  </a:cubicBezTo>
                  <a:cubicBezTo>
                    <a:pt x="203" y="6"/>
                    <a:pt x="203" y="5"/>
                    <a:pt x="199" y="5"/>
                  </a:cubicBezTo>
                  <a:cubicBezTo>
                    <a:pt x="199" y="4"/>
                    <a:pt x="198" y="3"/>
                    <a:pt x="190" y="2"/>
                  </a:cubicBezTo>
                  <a:cubicBezTo>
                    <a:pt x="194" y="2"/>
                    <a:pt x="202" y="2"/>
                    <a:pt x="207" y="2"/>
                  </a:cubicBezTo>
                  <a:cubicBezTo>
                    <a:pt x="205" y="2"/>
                    <a:pt x="205" y="2"/>
                    <a:pt x="205" y="2"/>
                  </a:cubicBezTo>
                  <a:cubicBezTo>
                    <a:pt x="204" y="2"/>
                    <a:pt x="204" y="2"/>
                    <a:pt x="204" y="2"/>
                  </a:cubicBezTo>
                  <a:cubicBezTo>
                    <a:pt x="205" y="3"/>
                    <a:pt x="205" y="3"/>
                    <a:pt x="205" y="3"/>
                  </a:cubicBezTo>
                  <a:cubicBezTo>
                    <a:pt x="206" y="3"/>
                    <a:pt x="207" y="3"/>
                    <a:pt x="208" y="4"/>
                  </a:cubicBezTo>
                  <a:cubicBezTo>
                    <a:pt x="208" y="4"/>
                    <a:pt x="208" y="4"/>
                    <a:pt x="208" y="4"/>
                  </a:cubicBezTo>
                  <a:cubicBezTo>
                    <a:pt x="207" y="4"/>
                    <a:pt x="207" y="4"/>
                    <a:pt x="207" y="4"/>
                  </a:cubicBezTo>
                  <a:cubicBezTo>
                    <a:pt x="208" y="4"/>
                    <a:pt x="208" y="4"/>
                    <a:pt x="208" y="4"/>
                  </a:cubicBezTo>
                  <a:cubicBezTo>
                    <a:pt x="209" y="5"/>
                    <a:pt x="209" y="5"/>
                    <a:pt x="214" y="6"/>
                  </a:cubicBezTo>
                  <a:cubicBezTo>
                    <a:pt x="214" y="7"/>
                    <a:pt x="214" y="7"/>
                    <a:pt x="214" y="7"/>
                  </a:cubicBezTo>
                  <a:cubicBezTo>
                    <a:pt x="213" y="7"/>
                    <a:pt x="211" y="7"/>
                    <a:pt x="210" y="7"/>
                  </a:cubicBezTo>
                  <a:close/>
                  <a:moveTo>
                    <a:pt x="269" y="13"/>
                  </a:moveTo>
                  <a:cubicBezTo>
                    <a:pt x="269" y="13"/>
                    <a:pt x="269" y="13"/>
                    <a:pt x="269" y="13"/>
                  </a:cubicBezTo>
                  <a:close/>
                  <a:moveTo>
                    <a:pt x="269" y="14"/>
                  </a:moveTo>
                  <a:cubicBezTo>
                    <a:pt x="269" y="14"/>
                    <a:pt x="269" y="14"/>
                    <a:pt x="269" y="14"/>
                  </a:cubicBezTo>
                  <a:cubicBezTo>
                    <a:pt x="270" y="14"/>
                    <a:pt x="270" y="14"/>
                    <a:pt x="270" y="14"/>
                  </a:cubicBezTo>
                  <a:cubicBezTo>
                    <a:pt x="270" y="14"/>
                    <a:pt x="270" y="14"/>
                    <a:pt x="270" y="14"/>
                  </a:cubicBezTo>
                  <a:cubicBezTo>
                    <a:pt x="272" y="14"/>
                    <a:pt x="272" y="14"/>
                    <a:pt x="272" y="14"/>
                  </a:cubicBezTo>
                  <a:cubicBezTo>
                    <a:pt x="272" y="14"/>
                    <a:pt x="272" y="14"/>
                    <a:pt x="272" y="14"/>
                  </a:cubicBezTo>
                  <a:cubicBezTo>
                    <a:pt x="272" y="15"/>
                    <a:pt x="273" y="15"/>
                    <a:pt x="273" y="15"/>
                  </a:cubicBezTo>
                  <a:cubicBezTo>
                    <a:pt x="274" y="15"/>
                    <a:pt x="274" y="15"/>
                    <a:pt x="274" y="15"/>
                  </a:cubicBezTo>
                  <a:cubicBezTo>
                    <a:pt x="273" y="15"/>
                    <a:pt x="273" y="15"/>
                    <a:pt x="273" y="15"/>
                  </a:cubicBezTo>
                  <a:cubicBezTo>
                    <a:pt x="273" y="15"/>
                    <a:pt x="273" y="15"/>
                    <a:pt x="273" y="15"/>
                  </a:cubicBezTo>
                  <a:cubicBezTo>
                    <a:pt x="273" y="16"/>
                    <a:pt x="273" y="16"/>
                    <a:pt x="273" y="16"/>
                  </a:cubicBezTo>
                  <a:cubicBezTo>
                    <a:pt x="273" y="15"/>
                    <a:pt x="273" y="15"/>
                    <a:pt x="272" y="15"/>
                  </a:cubicBezTo>
                  <a:cubicBezTo>
                    <a:pt x="271" y="15"/>
                    <a:pt x="271" y="15"/>
                    <a:pt x="270" y="15"/>
                  </a:cubicBezTo>
                  <a:cubicBezTo>
                    <a:pt x="269" y="15"/>
                    <a:pt x="269" y="15"/>
                    <a:pt x="269" y="15"/>
                  </a:cubicBezTo>
                  <a:cubicBezTo>
                    <a:pt x="269" y="15"/>
                    <a:pt x="269" y="15"/>
                    <a:pt x="269" y="15"/>
                  </a:cubicBezTo>
                  <a:cubicBezTo>
                    <a:pt x="269" y="15"/>
                    <a:pt x="269" y="15"/>
                    <a:pt x="269" y="15"/>
                  </a:cubicBezTo>
                  <a:lnTo>
                    <a:pt x="269" y="14"/>
                  </a:lnTo>
                  <a:close/>
                  <a:moveTo>
                    <a:pt x="278" y="27"/>
                  </a:moveTo>
                  <a:cubicBezTo>
                    <a:pt x="278" y="27"/>
                    <a:pt x="277" y="27"/>
                    <a:pt x="276" y="27"/>
                  </a:cubicBezTo>
                  <a:cubicBezTo>
                    <a:pt x="276" y="27"/>
                    <a:pt x="276" y="27"/>
                    <a:pt x="276" y="27"/>
                  </a:cubicBezTo>
                  <a:cubicBezTo>
                    <a:pt x="277" y="27"/>
                    <a:pt x="277" y="27"/>
                    <a:pt x="277" y="27"/>
                  </a:cubicBezTo>
                  <a:cubicBezTo>
                    <a:pt x="277" y="27"/>
                    <a:pt x="278" y="27"/>
                    <a:pt x="278" y="26"/>
                  </a:cubicBezTo>
                  <a:lnTo>
                    <a:pt x="278" y="27"/>
                  </a:lnTo>
                  <a:close/>
                  <a:moveTo>
                    <a:pt x="295" y="24"/>
                  </a:moveTo>
                  <a:cubicBezTo>
                    <a:pt x="295" y="24"/>
                    <a:pt x="295" y="24"/>
                    <a:pt x="291" y="24"/>
                  </a:cubicBezTo>
                  <a:cubicBezTo>
                    <a:pt x="290" y="23"/>
                    <a:pt x="289" y="23"/>
                    <a:pt x="288" y="23"/>
                  </a:cubicBezTo>
                  <a:cubicBezTo>
                    <a:pt x="287" y="22"/>
                    <a:pt x="285" y="22"/>
                    <a:pt x="284" y="22"/>
                  </a:cubicBezTo>
                  <a:cubicBezTo>
                    <a:pt x="283" y="22"/>
                    <a:pt x="282" y="22"/>
                    <a:pt x="281" y="23"/>
                  </a:cubicBezTo>
                  <a:cubicBezTo>
                    <a:pt x="281" y="24"/>
                    <a:pt x="280" y="24"/>
                    <a:pt x="280" y="24"/>
                  </a:cubicBezTo>
                  <a:cubicBezTo>
                    <a:pt x="280" y="25"/>
                    <a:pt x="280" y="25"/>
                    <a:pt x="280" y="25"/>
                  </a:cubicBezTo>
                  <a:cubicBezTo>
                    <a:pt x="278" y="25"/>
                    <a:pt x="278" y="25"/>
                    <a:pt x="278" y="25"/>
                  </a:cubicBezTo>
                  <a:cubicBezTo>
                    <a:pt x="278" y="25"/>
                    <a:pt x="278" y="25"/>
                    <a:pt x="278" y="25"/>
                  </a:cubicBezTo>
                  <a:cubicBezTo>
                    <a:pt x="278" y="25"/>
                    <a:pt x="278" y="25"/>
                    <a:pt x="278" y="25"/>
                  </a:cubicBezTo>
                  <a:cubicBezTo>
                    <a:pt x="277" y="25"/>
                    <a:pt x="277" y="25"/>
                    <a:pt x="277" y="25"/>
                  </a:cubicBezTo>
                  <a:cubicBezTo>
                    <a:pt x="276" y="25"/>
                    <a:pt x="275" y="24"/>
                    <a:pt x="275" y="24"/>
                  </a:cubicBezTo>
                  <a:cubicBezTo>
                    <a:pt x="274" y="24"/>
                    <a:pt x="273" y="24"/>
                    <a:pt x="272" y="23"/>
                  </a:cubicBezTo>
                  <a:cubicBezTo>
                    <a:pt x="271" y="23"/>
                    <a:pt x="271" y="23"/>
                    <a:pt x="271" y="23"/>
                  </a:cubicBezTo>
                  <a:cubicBezTo>
                    <a:pt x="270" y="23"/>
                    <a:pt x="270" y="23"/>
                    <a:pt x="270" y="23"/>
                  </a:cubicBezTo>
                  <a:cubicBezTo>
                    <a:pt x="269" y="22"/>
                    <a:pt x="268" y="21"/>
                    <a:pt x="268" y="21"/>
                  </a:cubicBezTo>
                  <a:cubicBezTo>
                    <a:pt x="267" y="20"/>
                    <a:pt x="266" y="19"/>
                    <a:pt x="265" y="18"/>
                  </a:cubicBezTo>
                  <a:cubicBezTo>
                    <a:pt x="265" y="18"/>
                    <a:pt x="265" y="18"/>
                    <a:pt x="265" y="18"/>
                  </a:cubicBezTo>
                  <a:cubicBezTo>
                    <a:pt x="266" y="18"/>
                    <a:pt x="266" y="18"/>
                    <a:pt x="266" y="18"/>
                  </a:cubicBezTo>
                  <a:cubicBezTo>
                    <a:pt x="265" y="18"/>
                    <a:pt x="265" y="18"/>
                    <a:pt x="265" y="18"/>
                  </a:cubicBezTo>
                  <a:cubicBezTo>
                    <a:pt x="264" y="17"/>
                    <a:pt x="264" y="17"/>
                    <a:pt x="263" y="16"/>
                  </a:cubicBezTo>
                  <a:cubicBezTo>
                    <a:pt x="263" y="16"/>
                    <a:pt x="262" y="15"/>
                    <a:pt x="262" y="15"/>
                  </a:cubicBezTo>
                  <a:cubicBezTo>
                    <a:pt x="262" y="15"/>
                    <a:pt x="262" y="15"/>
                    <a:pt x="262" y="15"/>
                  </a:cubicBezTo>
                  <a:cubicBezTo>
                    <a:pt x="262" y="15"/>
                    <a:pt x="262" y="15"/>
                    <a:pt x="262" y="15"/>
                  </a:cubicBezTo>
                  <a:cubicBezTo>
                    <a:pt x="262" y="15"/>
                    <a:pt x="266" y="15"/>
                    <a:pt x="266" y="16"/>
                  </a:cubicBezTo>
                  <a:cubicBezTo>
                    <a:pt x="266" y="16"/>
                    <a:pt x="266" y="16"/>
                    <a:pt x="266" y="16"/>
                  </a:cubicBezTo>
                  <a:cubicBezTo>
                    <a:pt x="267" y="16"/>
                    <a:pt x="267" y="16"/>
                    <a:pt x="267" y="16"/>
                  </a:cubicBezTo>
                  <a:cubicBezTo>
                    <a:pt x="267" y="16"/>
                    <a:pt x="272" y="18"/>
                    <a:pt x="273" y="18"/>
                  </a:cubicBezTo>
                  <a:cubicBezTo>
                    <a:pt x="274" y="18"/>
                    <a:pt x="274" y="18"/>
                    <a:pt x="274" y="18"/>
                  </a:cubicBezTo>
                  <a:cubicBezTo>
                    <a:pt x="274" y="18"/>
                    <a:pt x="274" y="18"/>
                    <a:pt x="274" y="18"/>
                  </a:cubicBezTo>
                  <a:cubicBezTo>
                    <a:pt x="274" y="18"/>
                    <a:pt x="274" y="18"/>
                    <a:pt x="274" y="18"/>
                  </a:cubicBezTo>
                  <a:cubicBezTo>
                    <a:pt x="274" y="17"/>
                    <a:pt x="274" y="17"/>
                    <a:pt x="274" y="17"/>
                  </a:cubicBezTo>
                  <a:cubicBezTo>
                    <a:pt x="275" y="17"/>
                    <a:pt x="275" y="17"/>
                    <a:pt x="276" y="17"/>
                  </a:cubicBezTo>
                  <a:cubicBezTo>
                    <a:pt x="276" y="17"/>
                    <a:pt x="276" y="17"/>
                    <a:pt x="276" y="17"/>
                  </a:cubicBezTo>
                  <a:cubicBezTo>
                    <a:pt x="276" y="17"/>
                    <a:pt x="276" y="17"/>
                    <a:pt x="276" y="17"/>
                  </a:cubicBezTo>
                  <a:cubicBezTo>
                    <a:pt x="277" y="17"/>
                    <a:pt x="278" y="17"/>
                    <a:pt x="279" y="18"/>
                  </a:cubicBezTo>
                  <a:cubicBezTo>
                    <a:pt x="281" y="18"/>
                    <a:pt x="283" y="19"/>
                    <a:pt x="285" y="19"/>
                  </a:cubicBezTo>
                  <a:cubicBezTo>
                    <a:pt x="291" y="21"/>
                    <a:pt x="295" y="23"/>
                    <a:pt x="295" y="24"/>
                  </a:cubicBezTo>
                  <a:cubicBezTo>
                    <a:pt x="295" y="24"/>
                    <a:pt x="295" y="24"/>
                    <a:pt x="295" y="24"/>
                  </a:cubicBezTo>
                  <a:close/>
                  <a:moveTo>
                    <a:pt x="228" y="30"/>
                  </a:moveTo>
                  <a:cubicBezTo>
                    <a:pt x="227" y="30"/>
                    <a:pt x="227" y="31"/>
                    <a:pt x="227" y="31"/>
                  </a:cubicBezTo>
                  <a:cubicBezTo>
                    <a:pt x="227" y="31"/>
                    <a:pt x="227" y="31"/>
                    <a:pt x="227" y="31"/>
                  </a:cubicBezTo>
                  <a:cubicBezTo>
                    <a:pt x="227" y="32"/>
                    <a:pt x="228" y="32"/>
                    <a:pt x="231" y="34"/>
                  </a:cubicBezTo>
                  <a:cubicBezTo>
                    <a:pt x="231" y="34"/>
                    <a:pt x="231" y="34"/>
                    <a:pt x="230" y="35"/>
                  </a:cubicBezTo>
                  <a:cubicBezTo>
                    <a:pt x="230" y="35"/>
                    <a:pt x="230" y="35"/>
                    <a:pt x="230" y="35"/>
                  </a:cubicBezTo>
                  <a:cubicBezTo>
                    <a:pt x="230" y="35"/>
                    <a:pt x="230" y="35"/>
                    <a:pt x="230" y="35"/>
                  </a:cubicBezTo>
                  <a:cubicBezTo>
                    <a:pt x="231" y="36"/>
                    <a:pt x="232" y="36"/>
                    <a:pt x="232" y="37"/>
                  </a:cubicBezTo>
                  <a:cubicBezTo>
                    <a:pt x="233" y="38"/>
                    <a:pt x="235" y="40"/>
                    <a:pt x="236" y="40"/>
                  </a:cubicBezTo>
                  <a:cubicBezTo>
                    <a:pt x="236" y="40"/>
                    <a:pt x="237" y="40"/>
                    <a:pt x="238" y="40"/>
                  </a:cubicBezTo>
                  <a:cubicBezTo>
                    <a:pt x="238" y="39"/>
                    <a:pt x="238" y="39"/>
                    <a:pt x="238" y="38"/>
                  </a:cubicBezTo>
                  <a:cubicBezTo>
                    <a:pt x="238" y="38"/>
                    <a:pt x="238" y="37"/>
                    <a:pt x="237" y="37"/>
                  </a:cubicBezTo>
                  <a:cubicBezTo>
                    <a:pt x="237" y="36"/>
                    <a:pt x="237" y="36"/>
                    <a:pt x="237" y="36"/>
                  </a:cubicBezTo>
                  <a:cubicBezTo>
                    <a:pt x="235" y="34"/>
                    <a:pt x="234" y="34"/>
                    <a:pt x="232" y="33"/>
                  </a:cubicBezTo>
                  <a:cubicBezTo>
                    <a:pt x="231" y="33"/>
                    <a:pt x="231" y="33"/>
                    <a:pt x="231" y="33"/>
                  </a:cubicBezTo>
                  <a:cubicBezTo>
                    <a:pt x="231" y="32"/>
                    <a:pt x="231" y="31"/>
                    <a:pt x="230" y="30"/>
                  </a:cubicBezTo>
                  <a:cubicBezTo>
                    <a:pt x="229" y="29"/>
                    <a:pt x="228" y="29"/>
                    <a:pt x="228" y="29"/>
                  </a:cubicBezTo>
                  <a:cubicBezTo>
                    <a:pt x="228" y="29"/>
                    <a:pt x="228" y="29"/>
                    <a:pt x="228" y="29"/>
                  </a:cubicBezTo>
                  <a:lnTo>
                    <a:pt x="228" y="30"/>
                  </a:lnTo>
                  <a:close/>
                  <a:moveTo>
                    <a:pt x="278" y="35"/>
                  </a:moveTo>
                  <a:cubicBezTo>
                    <a:pt x="278" y="35"/>
                    <a:pt x="278" y="35"/>
                    <a:pt x="278" y="35"/>
                  </a:cubicBezTo>
                  <a:cubicBezTo>
                    <a:pt x="278" y="35"/>
                    <a:pt x="278" y="35"/>
                    <a:pt x="278" y="35"/>
                  </a:cubicBezTo>
                  <a:cubicBezTo>
                    <a:pt x="279" y="36"/>
                    <a:pt x="280" y="37"/>
                    <a:pt x="281" y="36"/>
                  </a:cubicBezTo>
                  <a:cubicBezTo>
                    <a:pt x="281" y="36"/>
                    <a:pt x="281" y="36"/>
                    <a:pt x="281" y="36"/>
                  </a:cubicBezTo>
                  <a:cubicBezTo>
                    <a:pt x="281" y="36"/>
                    <a:pt x="281" y="36"/>
                    <a:pt x="281" y="36"/>
                  </a:cubicBezTo>
                  <a:cubicBezTo>
                    <a:pt x="281" y="36"/>
                    <a:pt x="281" y="36"/>
                    <a:pt x="281" y="36"/>
                  </a:cubicBezTo>
                  <a:cubicBezTo>
                    <a:pt x="281" y="36"/>
                    <a:pt x="281" y="36"/>
                    <a:pt x="281" y="36"/>
                  </a:cubicBezTo>
                  <a:cubicBezTo>
                    <a:pt x="281" y="36"/>
                    <a:pt x="281" y="36"/>
                    <a:pt x="281" y="36"/>
                  </a:cubicBezTo>
                  <a:cubicBezTo>
                    <a:pt x="282" y="35"/>
                    <a:pt x="282" y="35"/>
                    <a:pt x="282" y="35"/>
                  </a:cubicBezTo>
                  <a:cubicBezTo>
                    <a:pt x="282" y="35"/>
                    <a:pt x="282" y="35"/>
                    <a:pt x="282" y="35"/>
                  </a:cubicBezTo>
                  <a:cubicBezTo>
                    <a:pt x="282" y="35"/>
                    <a:pt x="282" y="35"/>
                    <a:pt x="282" y="35"/>
                  </a:cubicBezTo>
                  <a:cubicBezTo>
                    <a:pt x="281" y="34"/>
                    <a:pt x="280" y="34"/>
                    <a:pt x="279" y="34"/>
                  </a:cubicBezTo>
                  <a:cubicBezTo>
                    <a:pt x="279" y="34"/>
                    <a:pt x="279" y="34"/>
                    <a:pt x="279" y="34"/>
                  </a:cubicBezTo>
                  <a:cubicBezTo>
                    <a:pt x="279" y="34"/>
                    <a:pt x="279" y="34"/>
                    <a:pt x="279" y="34"/>
                  </a:cubicBezTo>
                  <a:cubicBezTo>
                    <a:pt x="279" y="35"/>
                    <a:pt x="279" y="35"/>
                    <a:pt x="279" y="35"/>
                  </a:cubicBezTo>
                  <a:cubicBezTo>
                    <a:pt x="279" y="35"/>
                    <a:pt x="279" y="35"/>
                    <a:pt x="279" y="35"/>
                  </a:cubicBezTo>
                  <a:cubicBezTo>
                    <a:pt x="279" y="35"/>
                    <a:pt x="279" y="35"/>
                    <a:pt x="279" y="35"/>
                  </a:cubicBezTo>
                  <a:lnTo>
                    <a:pt x="278" y="35"/>
                  </a:lnTo>
                  <a:close/>
                </a:path>
              </a:pathLst>
            </a:custGeom>
            <a:solidFill>
              <a:srgbClr val="FF0000"/>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2" name="文本框 1"/>
            <p:cNvSpPr txBox="1">
              <a:spLocks noChangeArrowheads="1"/>
            </p:cNvSpPr>
            <p:nvPr/>
          </p:nvSpPr>
          <p:spPr bwMode="auto">
            <a:xfrm>
              <a:off x="1026281" y="1586565"/>
              <a:ext cx="375961" cy="3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100" b="0" i="0" u="none" strike="noStrike" kern="0" cap="none" spc="0" normalizeH="0" baseline="0" noProof="0" dirty="0" smtClean="0">
                  <a:ln>
                    <a:noFill/>
                  </a:ln>
                  <a:solidFill>
                    <a:sysClr val="window" lastClr="FFFFFF"/>
                  </a:solidFill>
                  <a:effectLst/>
                  <a:uLnTx/>
                  <a:uFillTx/>
                  <a:latin typeface="Calibri" pitchFamily="34" charset="0"/>
                  <a:ea typeface="微软雅黑" pitchFamily="34" charset="-122"/>
                </a:rPr>
                <a:t>01</a:t>
              </a:r>
              <a:endParaRPr kumimoji="0" lang="zh-CN" altLang="en-US" sz="2100" b="0" i="0" u="none" strike="noStrike" kern="0" cap="none" spc="0" normalizeH="0" baseline="0" noProof="0" dirty="0" smtClean="0">
                <a:ln>
                  <a:noFill/>
                </a:ln>
                <a:solidFill>
                  <a:sysClr val="window" lastClr="FFFFFF"/>
                </a:solidFill>
                <a:effectLst/>
                <a:uLnTx/>
                <a:uFillTx/>
                <a:latin typeface="Calibri" pitchFamily="34" charset="0"/>
                <a:ea typeface="微软雅黑" pitchFamily="34" charset="-122"/>
              </a:endParaRPr>
            </a:p>
          </p:txBody>
        </p:sp>
        <p:sp>
          <p:nvSpPr>
            <p:cNvPr id="23" name="TextBox 22"/>
            <p:cNvSpPr txBox="1"/>
            <p:nvPr/>
          </p:nvSpPr>
          <p:spPr>
            <a:xfrm>
              <a:off x="3229816" y="1777906"/>
              <a:ext cx="1775026" cy="284711"/>
            </a:xfrm>
            <a:prstGeom prst="rect">
              <a:avLst/>
            </a:prstGeom>
            <a:noFill/>
          </p:spPr>
          <p:txBody>
            <a:bodyPr wrap="square" lIns="68598" tIns="34299" rIns="68598" bIns="34299" rtlCol="0">
              <a:spAutoFit/>
            </a:bodyPr>
            <a:lstStyle/>
            <a:p>
              <a:r>
                <a:rPr lang="zh-CN" altLang="en-US" dirty="0"/>
                <a:t>以党支部为基本单位</a:t>
              </a:r>
            </a:p>
          </p:txBody>
        </p:sp>
      </p:grpSp>
      <p:grpSp>
        <p:nvGrpSpPr>
          <p:cNvPr id="28" name="组合 27"/>
          <p:cNvGrpSpPr/>
          <p:nvPr/>
        </p:nvGrpSpPr>
        <p:grpSpPr>
          <a:xfrm>
            <a:off x="794420" y="2535622"/>
            <a:ext cx="4563539" cy="917815"/>
            <a:chOff x="794420" y="2451283"/>
            <a:chExt cx="4563539" cy="917815"/>
          </a:xfrm>
        </p:grpSpPr>
        <p:grpSp>
          <p:nvGrpSpPr>
            <p:cNvPr id="29" name="组合 53"/>
            <p:cNvGrpSpPr>
              <a:grpSpLocks/>
            </p:cNvGrpSpPr>
            <p:nvPr/>
          </p:nvGrpSpPr>
          <p:grpSpPr bwMode="auto">
            <a:xfrm>
              <a:off x="794420" y="2451283"/>
              <a:ext cx="4563539" cy="917815"/>
              <a:chOff x="2678521" y="2847139"/>
              <a:chExt cx="12011025" cy="2417231"/>
            </a:xfrm>
          </p:grpSpPr>
          <p:sp>
            <p:nvSpPr>
              <p:cNvPr id="34" name="Freeform 19"/>
              <p:cNvSpPr>
                <a:spLocks/>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FF9201"/>
              </a:solidFill>
              <a:ln w="28575" cap="flat">
                <a:gradFill>
                  <a:gsLst>
                    <a:gs pos="0">
                      <a:sysClr val="window" lastClr="FFFFFF"/>
                    </a:gs>
                    <a:gs pos="100000">
                      <a:srgbClr val="DDDDDD"/>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微软雅黑"/>
                </a:endParaRPr>
              </a:p>
            </p:txBody>
          </p:sp>
          <p:sp>
            <p:nvSpPr>
              <p:cNvPr id="35" name="Freeform 20"/>
              <p:cNvSpPr>
                <a:spLocks noEditPoints="1"/>
              </p:cNvSpPr>
              <p:nvPr/>
            </p:nvSpPr>
            <p:spPr bwMode="auto">
              <a:xfrm>
                <a:off x="2678521" y="2847139"/>
                <a:ext cx="6005514"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a:outerShdw blurRad="228600" dist="101600" dir="5400000" algn="t" rotWithShape="0">
                  <a:sysClr val="windowText" lastClr="000000">
                    <a:lumMod val="85000"/>
                    <a:lumOff val="15000"/>
                    <a:alpha val="33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微软雅黑"/>
                </a:endParaRPr>
              </a:p>
            </p:txBody>
          </p:sp>
          <p:sp>
            <p:nvSpPr>
              <p:cNvPr id="36" name="椭圆 35"/>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微软雅黑"/>
                </a:endParaRPr>
              </a:p>
            </p:txBody>
          </p:sp>
          <p:sp>
            <p:nvSpPr>
              <p:cNvPr id="37" name="Freeform 23"/>
              <p:cNvSpPr>
                <a:spLocks/>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FF9201"/>
              </a:solidFill>
              <a:ln w="12700" cap="flat" cmpd="sng" algn="ctr">
                <a:noFill/>
                <a:prstDash val="solid"/>
                <a:miter lim="800000"/>
              </a:ln>
              <a:effectLst>
                <a:innerShdw blurRad="215900" dist="508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grpSp>
        <p:sp>
          <p:nvSpPr>
            <p:cNvPr id="30" name="文本框 97"/>
            <p:cNvSpPr txBox="1">
              <a:spLocks noChangeArrowheads="1"/>
            </p:cNvSpPr>
            <p:nvPr/>
          </p:nvSpPr>
          <p:spPr bwMode="auto">
            <a:xfrm>
              <a:off x="3203848" y="2499742"/>
              <a:ext cx="1061847"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r>
                <a:rPr lang="zh-CN" altLang="en-US" sz="1800" b="1" dirty="0">
                  <a:effectLst>
                    <a:outerShdw blurRad="38100" dist="38100" dir="2700000" algn="tl">
                      <a:srgbClr val="000000">
                        <a:alpha val="43137"/>
                      </a:srgbClr>
                    </a:outerShdw>
                  </a:effectLst>
                </a:rPr>
                <a:t>基本形式</a:t>
              </a:r>
            </a:p>
          </p:txBody>
        </p:sp>
        <p:sp>
          <p:nvSpPr>
            <p:cNvPr id="31" name="Freeform 12"/>
            <p:cNvSpPr>
              <a:spLocks noEditPoints="1"/>
            </p:cNvSpPr>
            <p:nvPr/>
          </p:nvSpPr>
          <p:spPr bwMode="auto">
            <a:xfrm>
              <a:off x="1887632" y="2764446"/>
              <a:ext cx="526562" cy="380346"/>
            </a:xfrm>
            <a:custGeom>
              <a:avLst/>
              <a:gdLst>
                <a:gd name="T0" fmla="*/ 57823 w 467"/>
                <a:gd name="T1" fmla="*/ 248018 h 337"/>
                <a:gd name="T2" fmla="*/ 77648 w 467"/>
                <a:gd name="T3" fmla="*/ 315809 h 337"/>
                <a:gd name="T4" fmla="*/ 120602 w 467"/>
                <a:gd name="T5" fmla="*/ 307542 h 337"/>
                <a:gd name="T6" fmla="*/ 185034 w 467"/>
                <a:gd name="T7" fmla="*/ 314156 h 337"/>
                <a:gd name="T8" fmla="*/ 247813 w 467"/>
                <a:gd name="T9" fmla="*/ 314156 h 337"/>
                <a:gd name="T10" fmla="*/ 272594 w 467"/>
                <a:gd name="T11" fmla="*/ 248018 h 337"/>
                <a:gd name="T12" fmla="*/ 330418 w 467"/>
                <a:gd name="T13" fmla="*/ 208335 h 337"/>
                <a:gd name="T14" fmla="*/ 297376 w 467"/>
                <a:gd name="T15" fmla="*/ 170305 h 337"/>
                <a:gd name="T16" fmla="*/ 315549 w 467"/>
                <a:gd name="T17" fmla="*/ 102514 h 337"/>
                <a:gd name="T18" fmla="*/ 264334 w 467"/>
                <a:gd name="T19" fmla="*/ 66138 h 337"/>
                <a:gd name="T20" fmla="*/ 209815 w 467"/>
                <a:gd name="T21" fmla="*/ 33069 h 337"/>
                <a:gd name="T22" fmla="*/ 180078 w 467"/>
                <a:gd name="T23" fmla="*/ 1653 h 337"/>
                <a:gd name="T24" fmla="*/ 123907 w 467"/>
                <a:gd name="T25" fmla="*/ 44643 h 337"/>
                <a:gd name="T26" fmla="*/ 52867 w 467"/>
                <a:gd name="T27" fmla="*/ 47950 h 337"/>
                <a:gd name="T28" fmla="*/ 34694 w 467"/>
                <a:gd name="T29" fmla="*/ 107474 h 337"/>
                <a:gd name="T30" fmla="*/ 21477 w 467"/>
                <a:gd name="T31" fmla="*/ 170305 h 337"/>
                <a:gd name="T32" fmla="*/ 3304 w 467"/>
                <a:gd name="T33" fmla="*/ 203374 h 337"/>
                <a:gd name="T34" fmla="*/ 69388 w 467"/>
                <a:gd name="T35" fmla="*/ 170305 h 337"/>
                <a:gd name="T36" fmla="*/ 297376 w 467"/>
                <a:gd name="T37" fmla="*/ 286047 h 337"/>
                <a:gd name="T38" fmla="*/ 328765 w 467"/>
                <a:gd name="T39" fmla="*/ 317463 h 337"/>
                <a:gd name="T40" fmla="*/ 297376 w 467"/>
                <a:gd name="T41" fmla="*/ 348878 h 337"/>
                <a:gd name="T42" fmla="*/ 327113 w 467"/>
                <a:gd name="T43" fmla="*/ 380294 h 337"/>
                <a:gd name="T44" fmla="*/ 335374 w 467"/>
                <a:gd name="T45" fmla="*/ 405096 h 337"/>
                <a:gd name="T46" fmla="*/ 328765 w 467"/>
                <a:gd name="T47" fmla="*/ 444778 h 337"/>
                <a:gd name="T48" fmla="*/ 388241 w 467"/>
                <a:gd name="T49" fmla="*/ 476194 h 337"/>
                <a:gd name="T50" fmla="*/ 388241 w 467"/>
                <a:gd name="T51" fmla="*/ 476194 h 337"/>
                <a:gd name="T52" fmla="*/ 399805 w 467"/>
                <a:gd name="T53" fmla="*/ 517530 h 337"/>
                <a:gd name="T54" fmla="*/ 464237 w 467"/>
                <a:gd name="T55" fmla="*/ 520837 h 337"/>
                <a:gd name="T56" fmla="*/ 465889 w 467"/>
                <a:gd name="T57" fmla="*/ 520837 h 337"/>
                <a:gd name="T58" fmla="*/ 520408 w 467"/>
                <a:gd name="T59" fmla="*/ 557213 h 337"/>
                <a:gd name="T60" fmla="*/ 553449 w 467"/>
                <a:gd name="T61" fmla="*/ 530758 h 337"/>
                <a:gd name="T62" fmla="*/ 553449 w 467"/>
                <a:gd name="T63" fmla="*/ 530758 h 337"/>
                <a:gd name="T64" fmla="*/ 621185 w 467"/>
                <a:gd name="T65" fmla="*/ 539025 h 337"/>
                <a:gd name="T66" fmla="*/ 637706 w 467"/>
                <a:gd name="T67" fmla="*/ 502649 h 337"/>
                <a:gd name="T68" fmla="*/ 660835 w 467"/>
                <a:gd name="T69" fmla="*/ 489422 h 337"/>
                <a:gd name="T70" fmla="*/ 703789 w 467"/>
                <a:gd name="T71" fmla="*/ 482808 h 337"/>
                <a:gd name="T72" fmla="*/ 705441 w 467"/>
                <a:gd name="T73" fmla="*/ 443125 h 337"/>
                <a:gd name="T74" fmla="*/ 718658 w 467"/>
                <a:gd name="T75" fmla="*/ 421630 h 337"/>
                <a:gd name="T76" fmla="*/ 756656 w 467"/>
                <a:gd name="T77" fmla="*/ 398482 h 337"/>
                <a:gd name="T78" fmla="*/ 730223 w 467"/>
                <a:gd name="T79" fmla="*/ 358799 h 337"/>
                <a:gd name="T80" fmla="*/ 766569 w 467"/>
                <a:gd name="T81" fmla="*/ 335651 h 337"/>
                <a:gd name="T82" fmla="*/ 766569 w 467"/>
                <a:gd name="T83" fmla="*/ 299275 h 337"/>
                <a:gd name="T84" fmla="*/ 730223 w 467"/>
                <a:gd name="T85" fmla="*/ 274473 h 337"/>
                <a:gd name="T86" fmla="*/ 753352 w 467"/>
                <a:gd name="T87" fmla="*/ 238097 h 337"/>
                <a:gd name="T88" fmla="*/ 738483 w 467"/>
                <a:gd name="T89" fmla="*/ 205028 h 337"/>
                <a:gd name="T90" fmla="*/ 695529 w 467"/>
                <a:gd name="T91" fmla="*/ 198414 h 337"/>
                <a:gd name="T92" fmla="*/ 702137 w 467"/>
                <a:gd name="T93" fmla="*/ 153771 h 337"/>
                <a:gd name="T94" fmla="*/ 675704 w 467"/>
                <a:gd name="T95" fmla="*/ 130623 h 337"/>
                <a:gd name="T96" fmla="*/ 637706 w 467"/>
                <a:gd name="T97" fmla="*/ 132276 h 337"/>
                <a:gd name="T98" fmla="*/ 621185 w 467"/>
                <a:gd name="T99" fmla="*/ 95900 h 337"/>
                <a:gd name="T100" fmla="*/ 579883 w 467"/>
                <a:gd name="T101" fmla="*/ 107474 h 337"/>
                <a:gd name="T102" fmla="*/ 553449 w 467"/>
                <a:gd name="T103" fmla="*/ 104167 h 337"/>
                <a:gd name="T104" fmla="*/ 523712 w 467"/>
                <a:gd name="T105" fmla="*/ 79366 h 337"/>
                <a:gd name="T106" fmla="*/ 490670 w 467"/>
                <a:gd name="T107" fmla="*/ 107474 h 337"/>
                <a:gd name="T108" fmla="*/ 465889 w 467"/>
                <a:gd name="T109" fmla="*/ 114088 h 337"/>
                <a:gd name="T110" fmla="*/ 424587 w 467"/>
                <a:gd name="T111" fmla="*/ 102514 h 337"/>
                <a:gd name="T112" fmla="*/ 388241 w 467"/>
                <a:gd name="T113" fmla="*/ 158731 h 337"/>
                <a:gd name="T114" fmla="*/ 388241 w 467"/>
                <a:gd name="T115" fmla="*/ 158731 h 337"/>
                <a:gd name="T116" fmla="*/ 328765 w 467"/>
                <a:gd name="T117" fmla="*/ 190147 h 337"/>
                <a:gd name="T118" fmla="*/ 335374 w 467"/>
                <a:gd name="T119" fmla="*/ 229830 h 337"/>
                <a:gd name="T120" fmla="*/ 303984 w 467"/>
                <a:gd name="T121" fmla="*/ 251325 h 337"/>
                <a:gd name="T122" fmla="*/ 531972 w 467"/>
                <a:gd name="T123" fmla="*/ 162038 h 3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7" h="337">
                  <a:moveTo>
                    <a:pt x="0" y="126"/>
                  </a:moveTo>
                  <a:cubicBezTo>
                    <a:pt x="1" y="132"/>
                    <a:pt x="3" y="138"/>
                    <a:pt x="6" y="143"/>
                  </a:cubicBezTo>
                  <a:cubicBezTo>
                    <a:pt x="6" y="145"/>
                    <a:pt x="8" y="145"/>
                    <a:pt x="9" y="145"/>
                  </a:cubicBezTo>
                  <a:cubicBezTo>
                    <a:pt x="13" y="143"/>
                    <a:pt x="17" y="142"/>
                    <a:pt x="21" y="141"/>
                  </a:cubicBezTo>
                  <a:cubicBezTo>
                    <a:pt x="24" y="146"/>
                    <a:pt x="26" y="150"/>
                    <a:pt x="30" y="154"/>
                  </a:cubicBezTo>
                  <a:cubicBezTo>
                    <a:pt x="35" y="150"/>
                    <a:pt x="35" y="150"/>
                    <a:pt x="35" y="150"/>
                  </a:cubicBezTo>
                  <a:cubicBezTo>
                    <a:pt x="35" y="150"/>
                    <a:pt x="35" y="150"/>
                    <a:pt x="35" y="150"/>
                  </a:cubicBezTo>
                  <a:cubicBezTo>
                    <a:pt x="30" y="154"/>
                    <a:pt x="30" y="154"/>
                    <a:pt x="30" y="154"/>
                  </a:cubicBezTo>
                  <a:cubicBezTo>
                    <a:pt x="33" y="159"/>
                    <a:pt x="36" y="163"/>
                    <a:pt x="40" y="166"/>
                  </a:cubicBezTo>
                  <a:cubicBezTo>
                    <a:pt x="37" y="170"/>
                    <a:pt x="35" y="173"/>
                    <a:pt x="32" y="177"/>
                  </a:cubicBezTo>
                  <a:cubicBezTo>
                    <a:pt x="32" y="178"/>
                    <a:pt x="32" y="180"/>
                    <a:pt x="33" y="180"/>
                  </a:cubicBezTo>
                  <a:cubicBezTo>
                    <a:pt x="37" y="184"/>
                    <a:pt x="42" y="188"/>
                    <a:pt x="47" y="191"/>
                  </a:cubicBezTo>
                  <a:cubicBezTo>
                    <a:pt x="49" y="192"/>
                    <a:pt x="50" y="191"/>
                    <a:pt x="51" y="190"/>
                  </a:cubicBezTo>
                  <a:cubicBezTo>
                    <a:pt x="53" y="187"/>
                    <a:pt x="56" y="183"/>
                    <a:pt x="59" y="180"/>
                  </a:cubicBezTo>
                  <a:cubicBezTo>
                    <a:pt x="63" y="182"/>
                    <a:pt x="68" y="184"/>
                    <a:pt x="73" y="186"/>
                  </a:cubicBezTo>
                  <a:cubicBezTo>
                    <a:pt x="75" y="179"/>
                    <a:pt x="75" y="179"/>
                    <a:pt x="75" y="179"/>
                  </a:cubicBezTo>
                  <a:cubicBezTo>
                    <a:pt x="75" y="179"/>
                    <a:pt x="75" y="179"/>
                    <a:pt x="75" y="179"/>
                  </a:cubicBezTo>
                  <a:cubicBezTo>
                    <a:pt x="73" y="186"/>
                    <a:pt x="73" y="186"/>
                    <a:pt x="73" y="186"/>
                  </a:cubicBezTo>
                  <a:cubicBezTo>
                    <a:pt x="78" y="188"/>
                    <a:pt x="83" y="189"/>
                    <a:pt x="89" y="190"/>
                  </a:cubicBezTo>
                  <a:cubicBezTo>
                    <a:pt x="89" y="194"/>
                    <a:pt x="89" y="198"/>
                    <a:pt x="89" y="203"/>
                  </a:cubicBezTo>
                  <a:cubicBezTo>
                    <a:pt x="89" y="204"/>
                    <a:pt x="90" y="205"/>
                    <a:pt x="91" y="205"/>
                  </a:cubicBezTo>
                  <a:cubicBezTo>
                    <a:pt x="97" y="206"/>
                    <a:pt x="103" y="206"/>
                    <a:pt x="109" y="205"/>
                  </a:cubicBezTo>
                  <a:cubicBezTo>
                    <a:pt x="110" y="205"/>
                    <a:pt x="111" y="204"/>
                    <a:pt x="111" y="203"/>
                  </a:cubicBezTo>
                  <a:cubicBezTo>
                    <a:pt x="111" y="198"/>
                    <a:pt x="112" y="194"/>
                    <a:pt x="112" y="190"/>
                  </a:cubicBezTo>
                  <a:cubicBezTo>
                    <a:pt x="117" y="189"/>
                    <a:pt x="122" y="188"/>
                    <a:pt x="127" y="186"/>
                  </a:cubicBezTo>
                  <a:cubicBezTo>
                    <a:pt x="125" y="179"/>
                    <a:pt x="125" y="179"/>
                    <a:pt x="125" y="179"/>
                  </a:cubicBezTo>
                  <a:cubicBezTo>
                    <a:pt x="125" y="179"/>
                    <a:pt x="125" y="179"/>
                    <a:pt x="125" y="179"/>
                  </a:cubicBezTo>
                  <a:cubicBezTo>
                    <a:pt x="127" y="186"/>
                    <a:pt x="127" y="186"/>
                    <a:pt x="127" y="186"/>
                  </a:cubicBezTo>
                  <a:cubicBezTo>
                    <a:pt x="132" y="184"/>
                    <a:pt x="137" y="182"/>
                    <a:pt x="142" y="180"/>
                  </a:cubicBezTo>
                  <a:cubicBezTo>
                    <a:pt x="144" y="183"/>
                    <a:pt x="147" y="187"/>
                    <a:pt x="150" y="190"/>
                  </a:cubicBezTo>
                  <a:cubicBezTo>
                    <a:pt x="150" y="191"/>
                    <a:pt x="152" y="192"/>
                    <a:pt x="153" y="191"/>
                  </a:cubicBezTo>
                  <a:cubicBezTo>
                    <a:pt x="158" y="188"/>
                    <a:pt x="163" y="184"/>
                    <a:pt x="168" y="180"/>
                  </a:cubicBezTo>
                  <a:cubicBezTo>
                    <a:pt x="168" y="180"/>
                    <a:pt x="169" y="178"/>
                    <a:pt x="168" y="177"/>
                  </a:cubicBezTo>
                  <a:cubicBezTo>
                    <a:pt x="165" y="173"/>
                    <a:pt x="163" y="170"/>
                    <a:pt x="160" y="166"/>
                  </a:cubicBezTo>
                  <a:cubicBezTo>
                    <a:pt x="164" y="163"/>
                    <a:pt x="167" y="159"/>
                    <a:pt x="171" y="154"/>
                  </a:cubicBezTo>
                  <a:cubicBezTo>
                    <a:pt x="165" y="150"/>
                    <a:pt x="165" y="150"/>
                    <a:pt x="165" y="150"/>
                  </a:cubicBezTo>
                  <a:cubicBezTo>
                    <a:pt x="165" y="150"/>
                    <a:pt x="165" y="150"/>
                    <a:pt x="165" y="150"/>
                  </a:cubicBezTo>
                  <a:cubicBezTo>
                    <a:pt x="171" y="154"/>
                    <a:pt x="171" y="154"/>
                    <a:pt x="171" y="154"/>
                  </a:cubicBezTo>
                  <a:cubicBezTo>
                    <a:pt x="174" y="150"/>
                    <a:pt x="176" y="146"/>
                    <a:pt x="179" y="141"/>
                  </a:cubicBezTo>
                  <a:cubicBezTo>
                    <a:pt x="183" y="142"/>
                    <a:pt x="187" y="143"/>
                    <a:pt x="191" y="145"/>
                  </a:cubicBezTo>
                  <a:cubicBezTo>
                    <a:pt x="193" y="145"/>
                    <a:pt x="194" y="145"/>
                    <a:pt x="194" y="143"/>
                  </a:cubicBezTo>
                  <a:cubicBezTo>
                    <a:pt x="197" y="138"/>
                    <a:pt x="199" y="132"/>
                    <a:pt x="200" y="126"/>
                  </a:cubicBezTo>
                  <a:cubicBezTo>
                    <a:pt x="200" y="125"/>
                    <a:pt x="200" y="124"/>
                    <a:pt x="198" y="123"/>
                  </a:cubicBezTo>
                  <a:cubicBezTo>
                    <a:pt x="194" y="122"/>
                    <a:pt x="190" y="120"/>
                    <a:pt x="186" y="119"/>
                  </a:cubicBezTo>
                  <a:cubicBezTo>
                    <a:pt x="187" y="114"/>
                    <a:pt x="187" y="108"/>
                    <a:pt x="187" y="103"/>
                  </a:cubicBezTo>
                  <a:cubicBezTo>
                    <a:pt x="180" y="103"/>
                    <a:pt x="180" y="103"/>
                    <a:pt x="180" y="103"/>
                  </a:cubicBezTo>
                  <a:cubicBezTo>
                    <a:pt x="180" y="103"/>
                    <a:pt x="180" y="103"/>
                    <a:pt x="180" y="103"/>
                  </a:cubicBezTo>
                  <a:cubicBezTo>
                    <a:pt x="180" y="103"/>
                    <a:pt x="180" y="103"/>
                    <a:pt x="180" y="103"/>
                  </a:cubicBezTo>
                  <a:cubicBezTo>
                    <a:pt x="187" y="103"/>
                    <a:pt x="187" y="103"/>
                    <a:pt x="187" y="103"/>
                  </a:cubicBezTo>
                  <a:cubicBezTo>
                    <a:pt x="187" y="98"/>
                    <a:pt x="187" y="93"/>
                    <a:pt x="186" y="87"/>
                  </a:cubicBezTo>
                  <a:cubicBezTo>
                    <a:pt x="190" y="86"/>
                    <a:pt x="194" y="85"/>
                    <a:pt x="198" y="83"/>
                  </a:cubicBezTo>
                  <a:cubicBezTo>
                    <a:pt x="200" y="83"/>
                    <a:pt x="200" y="82"/>
                    <a:pt x="200" y="80"/>
                  </a:cubicBezTo>
                  <a:cubicBezTo>
                    <a:pt x="199" y="74"/>
                    <a:pt x="197" y="68"/>
                    <a:pt x="194" y="63"/>
                  </a:cubicBezTo>
                  <a:cubicBezTo>
                    <a:pt x="194" y="62"/>
                    <a:pt x="193" y="61"/>
                    <a:pt x="191" y="62"/>
                  </a:cubicBezTo>
                  <a:cubicBezTo>
                    <a:pt x="187" y="63"/>
                    <a:pt x="183" y="64"/>
                    <a:pt x="179" y="65"/>
                  </a:cubicBezTo>
                  <a:cubicBezTo>
                    <a:pt x="176" y="61"/>
                    <a:pt x="174" y="56"/>
                    <a:pt x="171" y="52"/>
                  </a:cubicBezTo>
                  <a:cubicBezTo>
                    <a:pt x="165" y="56"/>
                    <a:pt x="165" y="56"/>
                    <a:pt x="165" y="56"/>
                  </a:cubicBezTo>
                  <a:cubicBezTo>
                    <a:pt x="165" y="56"/>
                    <a:pt x="165" y="56"/>
                    <a:pt x="165" y="56"/>
                  </a:cubicBezTo>
                  <a:cubicBezTo>
                    <a:pt x="171" y="52"/>
                    <a:pt x="171" y="52"/>
                    <a:pt x="171" y="52"/>
                  </a:cubicBezTo>
                  <a:cubicBezTo>
                    <a:pt x="167" y="48"/>
                    <a:pt x="164" y="44"/>
                    <a:pt x="160" y="40"/>
                  </a:cubicBezTo>
                  <a:cubicBezTo>
                    <a:pt x="163" y="36"/>
                    <a:pt x="165" y="33"/>
                    <a:pt x="168" y="29"/>
                  </a:cubicBezTo>
                  <a:cubicBezTo>
                    <a:pt x="169" y="28"/>
                    <a:pt x="168" y="27"/>
                    <a:pt x="168" y="26"/>
                  </a:cubicBezTo>
                  <a:cubicBezTo>
                    <a:pt x="163" y="22"/>
                    <a:pt x="158" y="18"/>
                    <a:pt x="153" y="15"/>
                  </a:cubicBezTo>
                  <a:cubicBezTo>
                    <a:pt x="152" y="14"/>
                    <a:pt x="150" y="15"/>
                    <a:pt x="150" y="16"/>
                  </a:cubicBezTo>
                  <a:cubicBezTo>
                    <a:pt x="147" y="19"/>
                    <a:pt x="144" y="23"/>
                    <a:pt x="142" y="26"/>
                  </a:cubicBezTo>
                  <a:cubicBezTo>
                    <a:pt x="137" y="24"/>
                    <a:pt x="132" y="22"/>
                    <a:pt x="127" y="20"/>
                  </a:cubicBezTo>
                  <a:cubicBezTo>
                    <a:pt x="125" y="27"/>
                    <a:pt x="125" y="27"/>
                    <a:pt x="125" y="27"/>
                  </a:cubicBezTo>
                  <a:cubicBezTo>
                    <a:pt x="125" y="27"/>
                    <a:pt x="125" y="27"/>
                    <a:pt x="125" y="27"/>
                  </a:cubicBezTo>
                  <a:cubicBezTo>
                    <a:pt x="127" y="20"/>
                    <a:pt x="127" y="20"/>
                    <a:pt x="127" y="20"/>
                  </a:cubicBezTo>
                  <a:cubicBezTo>
                    <a:pt x="122" y="19"/>
                    <a:pt x="117" y="17"/>
                    <a:pt x="112" y="17"/>
                  </a:cubicBezTo>
                  <a:cubicBezTo>
                    <a:pt x="112" y="12"/>
                    <a:pt x="111" y="8"/>
                    <a:pt x="111" y="3"/>
                  </a:cubicBezTo>
                  <a:cubicBezTo>
                    <a:pt x="111" y="2"/>
                    <a:pt x="110" y="1"/>
                    <a:pt x="109" y="1"/>
                  </a:cubicBezTo>
                  <a:cubicBezTo>
                    <a:pt x="103" y="0"/>
                    <a:pt x="97" y="0"/>
                    <a:pt x="91" y="1"/>
                  </a:cubicBezTo>
                  <a:cubicBezTo>
                    <a:pt x="90" y="1"/>
                    <a:pt x="89" y="2"/>
                    <a:pt x="89" y="3"/>
                  </a:cubicBezTo>
                  <a:cubicBezTo>
                    <a:pt x="89" y="8"/>
                    <a:pt x="89" y="12"/>
                    <a:pt x="89" y="17"/>
                  </a:cubicBezTo>
                  <a:cubicBezTo>
                    <a:pt x="83" y="17"/>
                    <a:pt x="78" y="19"/>
                    <a:pt x="73" y="20"/>
                  </a:cubicBezTo>
                  <a:cubicBezTo>
                    <a:pt x="75" y="27"/>
                    <a:pt x="75" y="27"/>
                    <a:pt x="75" y="27"/>
                  </a:cubicBezTo>
                  <a:cubicBezTo>
                    <a:pt x="75" y="27"/>
                    <a:pt x="75" y="27"/>
                    <a:pt x="75" y="27"/>
                  </a:cubicBezTo>
                  <a:cubicBezTo>
                    <a:pt x="73" y="20"/>
                    <a:pt x="73" y="20"/>
                    <a:pt x="73" y="20"/>
                  </a:cubicBezTo>
                  <a:cubicBezTo>
                    <a:pt x="68" y="22"/>
                    <a:pt x="63" y="24"/>
                    <a:pt x="59" y="26"/>
                  </a:cubicBezTo>
                  <a:cubicBezTo>
                    <a:pt x="56" y="23"/>
                    <a:pt x="53" y="19"/>
                    <a:pt x="51" y="16"/>
                  </a:cubicBezTo>
                  <a:cubicBezTo>
                    <a:pt x="50" y="15"/>
                    <a:pt x="49" y="14"/>
                    <a:pt x="47" y="15"/>
                  </a:cubicBezTo>
                  <a:cubicBezTo>
                    <a:pt x="42" y="18"/>
                    <a:pt x="37" y="22"/>
                    <a:pt x="33" y="26"/>
                  </a:cubicBezTo>
                  <a:cubicBezTo>
                    <a:pt x="32" y="27"/>
                    <a:pt x="32" y="28"/>
                    <a:pt x="32" y="29"/>
                  </a:cubicBezTo>
                  <a:cubicBezTo>
                    <a:pt x="35" y="33"/>
                    <a:pt x="37" y="36"/>
                    <a:pt x="40" y="40"/>
                  </a:cubicBezTo>
                  <a:cubicBezTo>
                    <a:pt x="36" y="44"/>
                    <a:pt x="33" y="48"/>
                    <a:pt x="30" y="52"/>
                  </a:cubicBezTo>
                  <a:cubicBezTo>
                    <a:pt x="35" y="56"/>
                    <a:pt x="35" y="56"/>
                    <a:pt x="35" y="56"/>
                  </a:cubicBezTo>
                  <a:cubicBezTo>
                    <a:pt x="35" y="56"/>
                    <a:pt x="35" y="56"/>
                    <a:pt x="35" y="56"/>
                  </a:cubicBezTo>
                  <a:cubicBezTo>
                    <a:pt x="30" y="52"/>
                    <a:pt x="30" y="52"/>
                    <a:pt x="30" y="52"/>
                  </a:cubicBezTo>
                  <a:cubicBezTo>
                    <a:pt x="26" y="56"/>
                    <a:pt x="24" y="61"/>
                    <a:pt x="21" y="65"/>
                  </a:cubicBezTo>
                  <a:cubicBezTo>
                    <a:pt x="17" y="64"/>
                    <a:pt x="13" y="63"/>
                    <a:pt x="9" y="62"/>
                  </a:cubicBezTo>
                  <a:cubicBezTo>
                    <a:pt x="8" y="61"/>
                    <a:pt x="6" y="62"/>
                    <a:pt x="6" y="63"/>
                  </a:cubicBezTo>
                  <a:cubicBezTo>
                    <a:pt x="3" y="68"/>
                    <a:pt x="1" y="74"/>
                    <a:pt x="0" y="80"/>
                  </a:cubicBezTo>
                  <a:cubicBezTo>
                    <a:pt x="0" y="82"/>
                    <a:pt x="0" y="83"/>
                    <a:pt x="2" y="83"/>
                  </a:cubicBezTo>
                  <a:cubicBezTo>
                    <a:pt x="6" y="85"/>
                    <a:pt x="10" y="86"/>
                    <a:pt x="14" y="87"/>
                  </a:cubicBezTo>
                  <a:cubicBezTo>
                    <a:pt x="13" y="93"/>
                    <a:pt x="13" y="98"/>
                    <a:pt x="13" y="103"/>
                  </a:cubicBezTo>
                  <a:cubicBezTo>
                    <a:pt x="20" y="103"/>
                    <a:pt x="20" y="103"/>
                    <a:pt x="20" y="103"/>
                  </a:cubicBezTo>
                  <a:cubicBezTo>
                    <a:pt x="20" y="103"/>
                    <a:pt x="20" y="103"/>
                    <a:pt x="20" y="103"/>
                  </a:cubicBezTo>
                  <a:cubicBezTo>
                    <a:pt x="20" y="103"/>
                    <a:pt x="20" y="103"/>
                    <a:pt x="20" y="103"/>
                  </a:cubicBezTo>
                  <a:cubicBezTo>
                    <a:pt x="13" y="103"/>
                    <a:pt x="13" y="103"/>
                    <a:pt x="13" y="103"/>
                  </a:cubicBezTo>
                  <a:cubicBezTo>
                    <a:pt x="13" y="108"/>
                    <a:pt x="13" y="114"/>
                    <a:pt x="14" y="119"/>
                  </a:cubicBezTo>
                  <a:cubicBezTo>
                    <a:pt x="10" y="120"/>
                    <a:pt x="6" y="122"/>
                    <a:pt x="2" y="123"/>
                  </a:cubicBezTo>
                  <a:cubicBezTo>
                    <a:pt x="0" y="124"/>
                    <a:pt x="0" y="125"/>
                    <a:pt x="0" y="126"/>
                  </a:cubicBezTo>
                  <a:close/>
                  <a:moveTo>
                    <a:pt x="42" y="103"/>
                  </a:moveTo>
                  <a:cubicBezTo>
                    <a:pt x="42" y="71"/>
                    <a:pt x="68" y="45"/>
                    <a:pt x="100" y="45"/>
                  </a:cubicBezTo>
                  <a:cubicBezTo>
                    <a:pt x="132" y="45"/>
                    <a:pt x="159" y="71"/>
                    <a:pt x="159" y="103"/>
                  </a:cubicBezTo>
                  <a:cubicBezTo>
                    <a:pt x="159" y="135"/>
                    <a:pt x="132" y="162"/>
                    <a:pt x="100" y="162"/>
                  </a:cubicBezTo>
                  <a:cubicBezTo>
                    <a:pt x="68" y="162"/>
                    <a:pt x="42" y="135"/>
                    <a:pt x="42" y="103"/>
                  </a:cubicBezTo>
                  <a:close/>
                  <a:moveTo>
                    <a:pt x="213" y="284"/>
                  </a:moveTo>
                  <a:cubicBezTo>
                    <a:pt x="213" y="284"/>
                    <a:pt x="213" y="284"/>
                    <a:pt x="213" y="284"/>
                  </a:cubicBezTo>
                  <a:cubicBezTo>
                    <a:pt x="213" y="284"/>
                    <a:pt x="213" y="284"/>
                    <a:pt x="213" y="284"/>
                  </a:cubicBezTo>
                  <a:close/>
                  <a:moveTo>
                    <a:pt x="180" y="173"/>
                  </a:moveTo>
                  <a:cubicBezTo>
                    <a:pt x="180" y="173"/>
                    <a:pt x="180" y="173"/>
                    <a:pt x="180" y="173"/>
                  </a:cubicBezTo>
                  <a:close/>
                  <a:moveTo>
                    <a:pt x="180" y="173"/>
                  </a:moveTo>
                  <a:cubicBezTo>
                    <a:pt x="184" y="174"/>
                    <a:pt x="189" y="175"/>
                    <a:pt x="193" y="176"/>
                  </a:cubicBezTo>
                  <a:cubicBezTo>
                    <a:pt x="192" y="181"/>
                    <a:pt x="192" y="186"/>
                    <a:pt x="192" y="192"/>
                  </a:cubicBezTo>
                  <a:cubicBezTo>
                    <a:pt x="192" y="192"/>
                    <a:pt x="192" y="192"/>
                    <a:pt x="192" y="192"/>
                  </a:cubicBezTo>
                  <a:cubicBezTo>
                    <a:pt x="192" y="192"/>
                    <a:pt x="192" y="192"/>
                    <a:pt x="192" y="192"/>
                  </a:cubicBezTo>
                  <a:cubicBezTo>
                    <a:pt x="199" y="192"/>
                    <a:pt x="199" y="192"/>
                    <a:pt x="199" y="192"/>
                  </a:cubicBezTo>
                  <a:cubicBezTo>
                    <a:pt x="199" y="192"/>
                    <a:pt x="199" y="192"/>
                    <a:pt x="199" y="192"/>
                  </a:cubicBezTo>
                  <a:cubicBezTo>
                    <a:pt x="192" y="192"/>
                    <a:pt x="192" y="192"/>
                    <a:pt x="192" y="192"/>
                  </a:cubicBezTo>
                  <a:cubicBezTo>
                    <a:pt x="192" y="192"/>
                    <a:pt x="192" y="192"/>
                    <a:pt x="192" y="192"/>
                  </a:cubicBezTo>
                  <a:cubicBezTo>
                    <a:pt x="192" y="192"/>
                    <a:pt x="192" y="192"/>
                    <a:pt x="192" y="192"/>
                  </a:cubicBezTo>
                  <a:cubicBezTo>
                    <a:pt x="192" y="198"/>
                    <a:pt x="192" y="203"/>
                    <a:pt x="193" y="208"/>
                  </a:cubicBezTo>
                  <a:cubicBezTo>
                    <a:pt x="188" y="209"/>
                    <a:pt x="184" y="210"/>
                    <a:pt x="180" y="211"/>
                  </a:cubicBezTo>
                  <a:cubicBezTo>
                    <a:pt x="180" y="211"/>
                    <a:pt x="180" y="211"/>
                    <a:pt x="180" y="211"/>
                  </a:cubicBezTo>
                  <a:cubicBezTo>
                    <a:pt x="179" y="211"/>
                    <a:pt x="178" y="212"/>
                    <a:pt x="178" y="214"/>
                  </a:cubicBezTo>
                  <a:cubicBezTo>
                    <a:pt x="179" y="220"/>
                    <a:pt x="180" y="226"/>
                    <a:pt x="182" y="231"/>
                  </a:cubicBezTo>
                  <a:cubicBezTo>
                    <a:pt x="182" y="231"/>
                    <a:pt x="182" y="232"/>
                    <a:pt x="183" y="232"/>
                  </a:cubicBezTo>
                  <a:cubicBezTo>
                    <a:pt x="183" y="232"/>
                    <a:pt x="184" y="232"/>
                    <a:pt x="184" y="232"/>
                  </a:cubicBezTo>
                  <a:cubicBezTo>
                    <a:pt x="184" y="232"/>
                    <a:pt x="184" y="232"/>
                    <a:pt x="184" y="232"/>
                  </a:cubicBezTo>
                  <a:cubicBezTo>
                    <a:pt x="189" y="232"/>
                    <a:pt x="193" y="231"/>
                    <a:pt x="198" y="230"/>
                  </a:cubicBezTo>
                  <a:cubicBezTo>
                    <a:pt x="199" y="236"/>
                    <a:pt x="201" y="240"/>
                    <a:pt x="203" y="245"/>
                  </a:cubicBezTo>
                  <a:cubicBezTo>
                    <a:pt x="203" y="245"/>
                    <a:pt x="203" y="245"/>
                    <a:pt x="203" y="245"/>
                  </a:cubicBezTo>
                  <a:cubicBezTo>
                    <a:pt x="203" y="245"/>
                    <a:pt x="203" y="245"/>
                    <a:pt x="203" y="245"/>
                  </a:cubicBezTo>
                  <a:cubicBezTo>
                    <a:pt x="210" y="242"/>
                    <a:pt x="210" y="242"/>
                    <a:pt x="210" y="242"/>
                  </a:cubicBezTo>
                  <a:cubicBezTo>
                    <a:pt x="210" y="242"/>
                    <a:pt x="210" y="242"/>
                    <a:pt x="210" y="242"/>
                  </a:cubicBezTo>
                  <a:cubicBezTo>
                    <a:pt x="203" y="245"/>
                    <a:pt x="203" y="245"/>
                    <a:pt x="203" y="245"/>
                  </a:cubicBezTo>
                  <a:cubicBezTo>
                    <a:pt x="203" y="245"/>
                    <a:pt x="203" y="245"/>
                    <a:pt x="203" y="245"/>
                  </a:cubicBezTo>
                  <a:cubicBezTo>
                    <a:pt x="203" y="245"/>
                    <a:pt x="203" y="245"/>
                    <a:pt x="203" y="245"/>
                  </a:cubicBezTo>
                  <a:cubicBezTo>
                    <a:pt x="205" y="250"/>
                    <a:pt x="208" y="255"/>
                    <a:pt x="210" y="259"/>
                  </a:cubicBezTo>
                  <a:cubicBezTo>
                    <a:pt x="207" y="261"/>
                    <a:pt x="203" y="264"/>
                    <a:pt x="200" y="267"/>
                  </a:cubicBezTo>
                  <a:cubicBezTo>
                    <a:pt x="200" y="267"/>
                    <a:pt x="200" y="267"/>
                    <a:pt x="200" y="267"/>
                  </a:cubicBezTo>
                  <a:cubicBezTo>
                    <a:pt x="199" y="267"/>
                    <a:pt x="199" y="268"/>
                    <a:pt x="199" y="269"/>
                  </a:cubicBezTo>
                  <a:cubicBezTo>
                    <a:pt x="199" y="269"/>
                    <a:pt x="199" y="270"/>
                    <a:pt x="199" y="270"/>
                  </a:cubicBezTo>
                  <a:cubicBezTo>
                    <a:pt x="203" y="276"/>
                    <a:pt x="206" y="280"/>
                    <a:pt x="209" y="284"/>
                  </a:cubicBezTo>
                  <a:cubicBezTo>
                    <a:pt x="210" y="285"/>
                    <a:pt x="210" y="285"/>
                    <a:pt x="211" y="285"/>
                  </a:cubicBezTo>
                  <a:cubicBezTo>
                    <a:pt x="212" y="285"/>
                    <a:pt x="212" y="285"/>
                    <a:pt x="213" y="284"/>
                  </a:cubicBezTo>
                  <a:cubicBezTo>
                    <a:pt x="216" y="282"/>
                    <a:pt x="220" y="280"/>
                    <a:pt x="224" y="277"/>
                  </a:cubicBezTo>
                  <a:cubicBezTo>
                    <a:pt x="227" y="281"/>
                    <a:pt x="230" y="284"/>
                    <a:pt x="235" y="288"/>
                  </a:cubicBezTo>
                  <a:cubicBezTo>
                    <a:pt x="235" y="288"/>
                    <a:pt x="235" y="288"/>
                    <a:pt x="235" y="288"/>
                  </a:cubicBezTo>
                  <a:cubicBezTo>
                    <a:pt x="235" y="288"/>
                    <a:pt x="235" y="288"/>
                    <a:pt x="235" y="288"/>
                  </a:cubicBezTo>
                  <a:cubicBezTo>
                    <a:pt x="240" y="283"/>
                    <a:pt x="240" y="283"/>
                    <a:pt x="240" y="283"/>
                  </a:cubicBezTo>
                  <a:cubicBezTo>
                    <a:pt x="240" y="283"/>
                    <a:pt x="240" y="283"/>
                    <a:pt x="240" y="283"/>
                  </a:cubicBezTo>
                  <a:cubicBezTo>
                    <a:pt x="235" y="288"/>
                    <a:pt x="235" y="288"/>
                    <a:pt x="235" y="288"/>
                  </a:cubicBezTo>
                  <a:cubicBezTo>
                    <a:pt x="235" y="288"/>
                    <a:pt x="235" y="288"/>
                    <a:pt x="235" y="288"/>
                  </a:cubicBezTo>
                  <a:cubicBezTo>
                    <a:pt x="235" y="289"/>
                    <a:pt x="235" y="289"/>
                    <a:pt x="235" y="289"/>
                  </a:cubicBezTo>
                  <a:cubicBezTo>
                    <a:pt x="238" y="292"/>
                    <a:pt x="242" y="295"/>
                    <a:pt x="247" y="298"/>
                  </a:cubicBezTo>
                  <a:cubicBezTo>
                    <a:pt x="245" y="302"/>
                    <a:pt x="243" y="306"/>
                    <a:pt x="241" y="310"/>
                  </a:cubicBezTo>
                  <a:cubicBezTo>
                    <a:pt x="241" y="310"/>
                    <a:pt x="241" y="310"/>
                    <a:pt x="241" y="310"/>
                  </a:cubicBezTo>
                  <a:cubicBezTo>
                    <a:pt x="241" y="311"/>
                    <a:pt x="241" y="311"/>
                    <a:pt x="241" y="312"/>
                  </a:cubicBezTo>
                  <a:cubicBezTo>
                    <a:pt x="241" y="312"/>
                    <a:pt x="241" y="313"/>
                    <a:pt x="242" y="313"/>
                  </a:cubicBezTo>
                  <a:cubicBezTo>
                    <a:pt x="247" y="317"/>
                    <a:pt x="252" y="319"/>
                    <a:pt x="257" y="322"/>
                  </a:cubicBezTo>
                  <a:cubicBezTo>
                    <a:pt x="257" y="322"/>
                    <a:pt x="258" y="322"/>
                    <a:pt x="258" y="322"/>
                  </a:cubicBezTo>
                  <a:cubicBezTo>
                    <a:pt x="259" y="322"/>
                    <a:pt x="259" y="321"/>
                    <a:pt x="260" y="321"/>
                  </a:cubicBezTo>
                  <a:cubicBezTo>
                    <a:pt x="260" y="321"/>
                    <a:pt x="260" y="321"/>
                    <a:pt x="260" y="321"/>
                  </a:cubicBezTo>
                  <a:cubicBezTo>
                    <a:pt x="262" y="317"/>
                    <a:pt x="265" y="313"/>
                    <a:pt x="267" y="310"/>
                  </a:cubicBezTo>
                  <a:cubicBezTo>
                    <a:pt x="272" y="312"/>
                    <a:pt x="276" y="314"/>
                    <a:pt x="281" y="315"/>
                  </a:cubicBezTo>
                  <a:cubicBezTo>
                    <a:pt x="281" y="315"/>
                    <a:pt x="281" y="315"/>
                    <a:pt x="281" y="315"/>
                  </a:cubicBezTo>
                  <a:cubicBezTo>
                    <a:pt x="282" y="315"/>
                    <a:pt x="282" y="315"/>
                    <a:pt x="282" y="315"/>
                  </a:cubicBezTo>
                  <a:cubicBezTo>
                    <a:pt x="284" y="309"/>
                    <a:pt x="284" y="309"/>
                    <a:pt x="284" y="309"/>
                  </a:cubicBezTo>
                  <a:cubicBezTo>
                    <a:pt x="282" y="315"/>
                    <a:pt x="282" y="315"/>
                    <a:pt x="282" y="315"/>
                  </a:cubicBezTo>
                  <a:cubicBezTo>
                    <a:pt x="282" y="315"/>
                    <a:pt x="282" y="315"/>
                    <a:pt x="282" y="315"/>
                  </a:cubicBezTo>
                  <a:cubicBezTo>
                    <a:pt x="282" y="315"/>
                    <a:pt x="282" y="315"/>
                    <a:pt x="282" y="315"/>
                  </a:cubicBezTo>
                  <a:cubicBezTo>
                    <a:pt x="286" y="317"/>
                    <a:pt x="291" y="318"/>
                    <a:pt x="297" y="319"/>
                  </a:cubicBezTo>
                  <a:cubicBezTo>
                    <a:pt x="296" y="324"/>
                    <a:pt x="296" y="328"/>
                    <a:pt x="296" y="333"/>
                  </a:cubicBezTo>
                  <a:cubicBezTo>
                    <a:pt x="296" y="333"/>
                    <a:pt x="296" y="333"/>
                    <a:pt x="296" y="333"/>
                  </a:cubicBezTo>
                  <a:cubicBezTo>
                    <a:pt x="296" y="333"/>
                    <a:pt x="296" y="334"/>
                    <a:pt x="296" y="334"/>
                  </a:cubicBezTo>
                  <a:cubicBezTo>
                    <a:pt x="297" y="335"/>
                    <a:pt x="297" y="335"/>
                    <a:pt x="298" y="335"/>
                  </a:cubicBezTo>
                  <a:cubicBezTo>
                    <a:pt x="303" y="336"/>
                    <a:pt x="309" y="337"/>
                    <a:pt x="315" y="337"/>
                  </a:cubicBezTo>
                  <a:cubicBezTo>
                    <a:pt x="316" y="337"/>
                    <a:pt x="316" y="337"/>
                    <a:pt x="317" y="336"/>
                  </a:cubicBezTo>
                  <a:cubicBezTo>
                    <a:pt x="317" y="336"/>
                    <a:pt x="317" y="335"/>
                    <a:pt x="317" y="335"/>
                  </a:cubicBezTo>
                  <a:cubicBezTo>
                    <a:pt x="317" y="335"/>
                    <a:pt x="317" y="335"/>
                    <a:pt x="317" y="335"/>
                  </a:cubicBezTo>
                  <a:cubicBezTo>
                    <a:pt x="318" y="330"/>
                    <a:pt x="319" y="326"/>
                    <a:pt x="320" y="322"/>
                  </a:cubicBezTo>
                  <a:cubicBezTo>
                    <a:pt x="324" y="322"/>
                    <a:pt x="329" y="322"/>
                    <a:pt x="335" y="321"/>
                  </a:cubicBezTo>
                  <a:cubicBezTo>
                    <a:pt x="335" y="321"/>
                    <a:pt x="335" y="321"/>
                    <a:pt x="335" y="321"/>
                  </a:cubicBezTo>
                  <a:cubicBezTo>
                    <a:pt x="335" y="321"/>
                    <a:pt x="335" y="321"/>
                    <a:pt x="335" y="321"/>
                  </a:cubicBezTo>
                  <a:cubicBezTo>
                    <a:pt x="334" y="314"/>
                    <a:pt x="334" y="314"/>
                    <a:pt x="334" y="314"/>
                  </a:cubicBezTo>
                  <a:cubicBezTo>
                    <a:pt x="334" y="314"/>
                    <a:pt x="334" y="314"/>
                    <a:pt x="334" y="314"/>
                  </a:cubicBezTo>
                  <a:cubicBezTo>
                    <a:pt x="335" y="321"/>
                    <a:pt x="335" y="321"/>
                    <a:pt x="335" y="321"/>
                  </a:cubicBezTo>
                  <a:cubicBezTo>
                    <a:pt x="335" y="321"/>
                    <a:pt x="335" y="321"/>
                    <a:pt x="335" y="321"/>
                  </a:cubicBezTo>
                  <a:cubicBezTo>
                    <a:pt x="335" y="321"/>
                    <a:pt x="335" y="321"/>
                    <a:pt x="335" y="321"/>
                  </a:cubicBezTo>
                  <a:cubicBezTo>
                    <a:pt x="340" y="321"/>
                    <a:pt x="345" y="320"/>
                    <a:pt x="351" y="319"/>
                  </a:cubicBezTo>
                  <a:cubicBezTo>
                    <a:pt x="352" y="323"/>
                    <a:pt x="354" y="327"/>
                    <a:pt x="355" y="331"/>
                  </a:cubicBezTo>
                  <a:cubicBezTo>
                    <a:pt x="356" y="331"/>
                    <a:pt x="356" y="332"/>
                    <a:pt x="357" y="332"/>
                  </a:cubicBezTo>
                  <a:cubicBezTo>
                    <a:pt x="357" y="333"/>
                    <a:pt x="358" y="333"/>
                    <a:pt x="358" y="333"/>
                  </a:cubicBezTo>
                  <a:cubicBezTo>
                    <a:pt x="365" y="331"/>
                    <a:pt x="370" y="329"/>
                    <a:pt x="375" y="327"/>
                  </a:cubicBezTo>
                  <a:cubicBezTo>
                    <a:pt x="375" y="327"/>
                    <a:pt x="376" y="327"/>
                    <a:pt x="376" y="326"/>
                  </a:cubicBezTo>
                  <a:cubicBezTo>
                    <a:pt x="376" y="325"/>
                    <a:pt x="376" y="325"/>
                    <a:pt x="376" y="324"/>
                  </a:cubicBezTo>
                  <a:cubicBezTo>
                    <a:pt x="376" y="324"/>
                    <a:pt x="376" y="324"/>
                    <a:pt x="376" y="324"/>
                  </a:cubicBezTo>
                  <a:cubicBezTo>
                    <a:pt x="375" y="320"/>
                    <a:pt x="374" y="316"/>
                    <a:pt x="373" y="311"/>
                  </a:cubicBezTo>
                  <a:cubicBezTo>
                    <a:pt x="377" y="310"/>
                    <a:pt x="382" y="307"/>
                    <a:pt x="386" y="304"/>
                  </a:cubicBezTo>
                  <a:cubicBezTo>
                    <a:pt x="387" y="304"/>
                    <a:pt x="387" y="304"/>
                    <a:pt x="387" y="304"/>
                  </a:cubicBezTo>
                  <a:cubicBezTo>
                    <a:pt x="386" y="304"/>
                    <a:pt x="386" y="304"/>
                    <a:pt x="386" y="304"/>
                  </a:cubicBezTo>
                  <a:cubicBezTo>
                    <a:pt x="383" y="298"/>
                    <a:pt x="383" y="298"/>
                    <a:pt x="383" y="298"/>
                  </a:cubicBezTo>
                  <a:cubicBezTo>
                    <a:pt x="383" y="298"/>
                    <a:pt x="383" y="298"/>
                    <a:pt x="383" y="298"/>
                  </a:cubicBezTo>
                  <a:cubicBezTo>
                    <a:pt x="386" y="304"/>
                    <a:pt x="386" y="304"/>
                    <a:pt x="386" y="304"/>
                  </a:cubicBezTo>
                  <a:cubicBezTo>
                    <a:pt x="387" y="304"/>
                    <a:pt x="387" y="304"/>
                    <a:pt x="387" y="304"/>
                  </a:cubicBezTo>
                  <a:cubicBezTo>
                    <a:pt x="387" y="304"/>
                    <a:pt x="387" y="304"/>
                    <a:pt x="387" y="304"/>
                  </a:cubicBezTo>
                  <a:cubicBezTo>
                    <a:pt x="391" y="302"/>
                    <a:pt x="395" y="299"/>
                    <a:pt x="400" y="296"/>
                  </a:cubicBezTo>
                  <a:cubicBezTo>
                    <a:pt x="403" y="299"/>
                    <a:pt x="406" y="302"/>
                    <a:pt x="409" y="305"/>
                  </a:cubicBezTo>
                  <a:cubicBezTo>
                    <a:pt x="409" y="305"/>
                    <a:pt x="409" y="305"/>
                    <a:pt x="409" y="305"/>
                  </a:cubicBezTo>
                  <a:cubicBezTo>
                    <a:pt x="409" y="306"/>
                    <a:pt x="410" y="306"/>
                    <a:pt x="411" y="306"/>
                  </a:cubicBezTo>
                  <a:cubicBezTo>
                    <a:pt x="411" y="306"/>
                    <a:pt x="412" y="306"/>
                    <a:pt x="412" y="305"/>
                  </a:cubicBezTo>
                  <a:cubicBezTo>
                    <a:pt x="416" y="302"/>
                    <a:pt x="421" y="298"/>
                    <a:pt x="425" y="294"/>
                  </a:cubicBezTo>
                  <a:cubicBezTo>
                    <a:pt x="425" y="293"/>
                    <a:pt x="426" y="293"/>
                    <a:pt x="426" y="292"/>
                  </a:cubicBezTo>
                  <a:cubicBezTo>
                    <a:pt x="426" y="292"/>
                    <a:pt x="425" y="291"/>
                    <a:pt x="425" y="291"/>
                  </a:cubicBezTo>
                  <a:cubicBezTo>
                    <a:pt x="425" y="291"/>
                    <a:pt x="425" y="291"/>
                    <a:pt x="425" y="291"/>
                  </a:cubicBezTo>
                  <a:cubicBezTo>
                    <a:pt x="422" y="287"/>
                    <a:pt x="419" y="284"/>
                    <a:pt x="417" y="280"/>
                  </a:cubicBezTo>
                  <a:cubicBezTo>
                    <a:pt x="420" y="277"/>
                    <a:pt x="424" y="273"/>
                    <a:pt x="427" y="268"/>
                  </a:cubicBezTo>
                  <a:cubicBezTo>
                    <a:pt x="427" y="268"/>
                    <a:pt x="427" y="268"/>
                    <a:pt x="427" y="268"/>
                  </a:cubicBezTo>
                  <a:cubicBezTo>
                    <a:pt x="427" y="268"/>
                    <a:pt x="427" y="268"/>
                    <a:pt x="427" y="268"/>
                  </a:cubicBezTo>
                  <a:cubicBezTo>
                    <a:pt x="421" y="264"/>
                    <a:pt x="421" y="264"/>
                    <a:pt x="421" y="264"/>
                  </a:cubicBezTo>
                  <a:cubicBezTo>
                    <a:pt x="421" y="264"/>
                    <a:pt x="421" y="264"/>
                    <a:pt x="421" y="264"/>
                  </a:cubicBezTo>
                  <a:cubicBezTo>
                    <a:pt x="427" y="268"/>
                    <a:pt x="427" y="268"/>
                    <a:pt x="427" y="268"/>
                  </a:cubicBezTo>
                  <a:cubicBezTo>
                    <a:pt x="427" y="268"/>
                    <a:pt x="427" y="268"/>
                    <a:pt x="427" y="268"/>
                  </a:cubicBezTo>
                  <a:cubicBezTo>
                    <a:pt x="427" y="268"/>
                    <a:pt x="427" y="268"/>
                    <a:pt x="427" y="268"/>
                  </a:cubicBezTo>
                  <a:cubicBezTo>
                    <a:pt x="430" y="264"/>
                    <a:pt x="432" y="260"/>
                    <a:pt x="435" y="255"/>
                  </a:cubicBezTo>
                  <a:cubicBezTo>
                    <a:pt x="439" y="257"/>
                    <a:pt x="444" y="258"/>
                    <a:pt x="447" y="260"/>
                  </a:cubicBezTo>
                  <a:cubicBezTo>
                    <a:pt x="447" y="260"/>
                    <a:pt x="447" y="260"/>
                    <a:pt x="447" y="260"/>
                  </a:cubicBezTo>
                  <a:cubicBezTo>
                    <a:pt x="448" y="260"/>
                    <a:pt x="449" y="260"/>
                    <a:pt x="449" y="260"/>
                  </a:cubicBezTo>
                  <a:cubicBezTo>
                    <a:pt x="450" y="260"/>
                    <a:pt x="450" y="259"/>
                    <a:pt x="451" y="259"/>
                  </a:cubicBezTo>
                  <a:cubicBezTo>
                    <a:pt x="453" y="254"/>
                    <a:pt x="455" y="249"/>
                    <a:pt x="458" y="243"/>
                  </a:cubicBezTo>
                  <a:cubicBezTo>
                    <a:pt x="458" y="243"/>
                    <a:pt x="458" y="242"/>
                    <a:pt x="458" y="241"/>
                  </a:cubicBezTo>
                  <a:cubicBezTo>
                    <a:pt x="457" y="241"/>
                    <a:pt x="457" y="240"/>
                    <a:pt x="456" y="240"/>
                  </a:cubicBezTo>
                  <a:cubicBezTo>
                    <a:pt x="452" y="238"/>
                    <a:pt x="448" y="236"/>
                    <a:pt x="444" y="234"/>
                  </a:cubicBezTo>
                  <a:cubicBezTo>
                    <a:pt x="446" y="229"/>
                    <a:pt x="448" y="223"/>
                    <a:pt x="449" y="219"/>
                  </a:cubicBezTo>
                  <a:cubicBezTo>
                    <a:pt x="449" y="219"/>
                    <a:pt x="449" y="219"/>
                    <a:pt x="449" y="219"/>
                  </a:cubicBezTo>
                  <a:cubicBezTo>
                    <a:pt x="449" y="219"/>
                    <a:pt x="449" y="219"/>
                    <a:pt x="449" y="219"/>
                  </a:cubicBezTo>
                  <a:cubicBezTo>
                    <a:pt x="442" y="217"/>
                    <a:pt x="442" y="217"/>
                    <a:pt x="442" y="217"/>
                  </a:cubicBezTo>
                  <a:cubicBezTo>
                    <a:pt x="442" y="217"/>
                    <a:pt x="442" y="217"/>
                    <a:pt x="442" y="217"/>
                  </a:cubicBezTo>
                  <a:cubicBezTo>
                    <a:pt x="449" y="219"/>
                    <a:pt x="449" y="219"/>
                    <a:pt x="449" y="219"/>
                  </a:cubicBezTo>
                  <a:cubicBezTo>
                    <a:pt x="449" y="219"/>
                    <a:pt x="449" y="219"/>
                    <a:pt x="449" y="219"/>
                  </a:cubicBezTo>
                  <a:cubicBezTo>
                    <a:pt x="449" y="219"/>
                    <a:pt x="449" y="219"/>
                    <a:pt x="449" y="219"/>
                  </a:cubicBezTo>
                  <a:cubicBezTo>
                    <a:pt x="450" y="213"/>
                    <a:pt x="451" y="208"/>
                    <a:pt x="451" y="204"/>
                  </a:cubicBezTo>
                  <a:cubicBezTo>
                    <a:pt x="455" y="203"/>
                    <a:pt x="460" y="203"/>
                    <a:pt x="464" y="203"/>
                  </a:cubicBezTo>
                  <a:cubicBezTo>
                    <a:pt x="464" y="203"/>
                    <a:pt x="464" y="203"/>
                    <a:pt x="464" y="203"/>
                  </a:cubicBezTo>
                  <a:cubicBezTo>
                    <a:pt x="465" y="203"/>
                    <a:pt x="465" y="203"/>
                    <a:pt x="466" y="202"/>
                  </a:cubicBezTo>
                  <a:cubicBezTo>
                    <a:pt x="466" y="202"/>
                    <a:pt x="467" y="201"/>
                    <a:pt x="467" y="201"/>
                  </a:cubicBezTo>
                  <a:cubicBezTo>
                    <a:pt x="467" y="195"/>
                    <a:pt x="467" y="189"/>
                    <a:pt x="467" y="183"/>
                  </a:cubicBezTo>
                  <a:cubicBezTo>
                    <a:pt x="467" y="183"/>
                    <a:pt x="466" y="182"/>
                    <a:pt x="466" y="182"/>
                  </a:cubicBezTo>
                  <a:cubicBezTo>
                    <a:pt x="465" y="181"/>
                    <a:pt x="465" y="181"/>
                    <a:pt x="464" y="181"/>
                  </a:cubicBezTo>
                  <a:cubicBezTo>
                    <a:pt x="464" y="181"/>
                    <a:pt x="464" y="181"/>
                    <a:pt x="464" y="181"/>
                  </a:cubicBezTo>
                  <a:cubicBezTo>
                    <a:pt x="460" y="181"/>
                    <a:pt x="455" y="181"/>
                    <a:pt x="451" y="180"/>
                  </a:cubicBezTo>
                  <a:cubicBezTo>
                    <a:pt x="451" y="176"/>
                    <a:pt x="450" y="171"/>
                    <a:pt x="449" y="165"/>
                  </a:cubicBezTo>
                  <a:cubicBezTo>
                    <a:pt x="449" y="165"/>
                    <a:pt x="449" y="165"/>
                    <a:pt x="449" y="165"/>
                  </a:cubicBezTo>
                  <a:cubicBezTo>
                    <a:pt x="449" y="165"/>
                    <a:pt x="449" y="165"/>
                    <a:pt x="449" y="165"/>
                  </a:cubicBezTo>
                  <a:cubicBezTo>
                    <a:pt x="442" y="166"/>
                    <a:pt x="442" y="166"/>
                    <a:pt x="442" y="166"/>
                  </a:cubicBezTo>
                  <a:cubicBezTo>
                    <a:pt x="442" y="166"/>
                    <a:pt x="442" y="166"/>
                    <a:pt x="442" y="166"/>
                  </a:cubicBezTo>
                  <a:cubicBezTo>
                    <a:pt x="449" y="165"/>
                    <a:pt x="449" y="165"/>
                    <a:pt x="449" y="165"/>
                  </a:cubicBezTo>
                  <a:cubicBezTo>
                    <a:pt x="449" y="165"/>
                    <a:pt x="449" y="165"/>
                    <a:pt x="449" y="165"/>
                  </a:cubicBezTo>
                  <a:cubicBezTo>
                    <a:pt x="449" y="165"/>
                    <a:pt x="449" y="165"/>
                    <a:pt x="449" y="165"/>
                  </a:cubicBezTo>
                  <a:cubicBezTo>
                    <a:pt x="448" y="161"/>
                    <a:pt x="446" y="155"/>
                    <a:pt x="444" y="150"/>
                  </a:cubicBezTo>
                  <a:cubicBezTo>
                    <a:pt x="448" y="148"/>
                    <a:pt x="452" y="146"/>
                    <a:pt x="456" y="144"/>
                  </a:cubicBezTo>
                  <a:cubicBezTo>
                    <a:pt x="457" y="144"/>
                    <a:pt x="457" y="143"/>
                    <a:pt x="458" y="143"/>
                  </a:cubicBezTo>
                  <a:cubicBezTo>
                    <a:pt x="458" y="142"/>
                    <a:pt x="458" y="141"/>
                    <a:pt x="458" y="141"/>
                  </a:cubicBezTo>
                  <a:cubicBezTo>
                    <a:pt x="455" y="135"/>
                    <a:pt x="453" y="130"/>
                    <a:pt x="451" y="125"/>
                  </a:cubicBezTo>
                  <a:cubicBezTo>
                    <a:pt x="450" y="125"/>
                    <a:pt x="450" y="124"/>
                    <a:pt x="449" y="124"/>
                  </a:cubicBezTo>
                  <a:cubicBezTo>
                    <a:pt x="449" y="124"/>
                    <a:pt x="448" y="124"/>
                    <a:pt x="447" y="124"/>
                  </a:cubicBezTo>
                  <a:cubicBezTo>
                    <a:pt x="447" y="124"/>
                    <a:pt x="447" y="124"/>
                    <a:pt x="447" y="124"/>
                  </a:cubicBezTo>
                  <a:cubicBezTo>
                    <a:pt x="443" y="126"/>
                    <a:pt x="439" y="127"/>
                    <a:pt x="435" y="129"/>
                  </a:cubicBezTo>
                  <a:cubicBezTo>
                    <a:pt x="432" y="124"/>
                    <a:pt x="430" y="120"/>
                    <a:pt x="427" y="116"/>
                  </a:cubicBezTo>
                  <a:cubicBezTo>
                    <a:pt x="427" y="116"/>
                    <a:pt x="427" y="116"/>
                    <a:pt x="427" y="116"/>
                  </a:cubicBezTo>
                  <a:cubicBezTo>
                    <a:pt x="427" y="116"/>
                    <a:pt x="427" y="116"/>
                    <a:pt x="427" y="116"/>
                  </a:cubicBezTo>
                  <a:cubicBezTo>
                    <a:pt x="421" y="120"/>
                    <a:pt x="421" y="120"/>
                    <a:pt x="421" y="120"/>
                  </a:cubicBezTo>
                  <a:cubicBezTo>
                    <a:pt x="421" y="120"/>
                    <a:pt x="421" y="120"/>
                    <a:pt x="421" y="120"/>
                  </a:cubicBezTo>
                  <a:cubicBezTo>
                    <a:pt x="427" y="116"/>
                    <a:pt x="427" y="116"/>
                    <a:pt x="427" y="116"/>
                  </a:cubicBezTo>
                  <a:cubicBezTo>
                    <a:pt x="427" y="116"/>
                    <a:pt x="427" y="116"/>
                    <a:pt x="427" y="116"/>
                  </a:cubicBezTo>
                  <a:cubicBezTo>
                    <a:pt x="427" y="116"/>
                    <a:pt x="427" y="116"/>
                    <a:pt x="427" y="116"/>
                  </a:cubicBezTo>
                  <a:cubicBezTo>
                    <a:pt x="424" y="111"/>
                    <a:pt x="420" y="107"/>
                    <a:pt x="417" y="104"/>
                  </a:cubicBezTo>
                  <a:cubicBezTo>
                    <a:pt x="419" y="100"/>
                    <a:pt x="422" y="97"/>
                    <a:pt x="425" y="93"/>
                  </a:cubicBezTo>
                  <a:cubicBezTo>
                    <a:pt x="425" y="93"/>
                    <a:pt x="425" y="93"/>
                    <a:pt x="425" y="93"/>
                  </a:cubicBezTo>
                  <a:cubicBezTo>
                    <a:pt x="425" y="93"/>
                    <a:pt x="426" y="92"/>
                    <a:pt x="426" y="92"/>
                  </a:cubicBezTo>
                  <a:cubicBezTo>
                    <a:pt x="426" y="91"/>
                    <a:pt x="425" y="90"/>
                    <a:pt x="425" y="90"/>
                  </a:cubicBezTo>
                  <a:cubicBezTo>
                    <a:pt x="421" y="86"/>
                    <a:pt x="416" y="82"/>
                    <a:pt x="412" y="78"/>
                  </a:cubicBezTo>
                  <a:cubicBezTo>
                    <a:pt x="412" y="78"/>
                    <a:pt x="411" y="78"/>
                    <a:pt x="411" y="78"/>
                  </a:cubicBezTo>
                  <a:cubicBezTo>
                    <a:pt x="410" y="78"/>
                    <a:pt x="409" y="78"/>
                    <a:pt x="409" y="79"/>
                  </a:cubicBezTo>
                  <a:cubicBezTo>
                    <a:pt x="409" y="79"/>
                    <a:pt x="409" y="79"/>
                    <a:pt x="409" y="79"/>
                  </a:cubicBezTo>
                  <a:cubicBezTo>
                    <a:pt x="406" y="82"/>
                    <a:pt x="403" y="85"/>
                    <a:pt x="400" y="88"/>
                  </a:cubicBezTo>
                  <a:cubicBezTo>
                    <a:pt x="395" y="85"/>
                    <a:pt x="391" y="82"/>
                    <a:pt x="387" y="80"/>
                  </a:cubicBezTo>
                  <a:cubicBezTo>
                    <a:pt x="387" y="80"/>
                    <a:pt x="387" y="80"/>
                    <a:pt x="387" y="80"/>
                  </a:cubicBezTo>
                  <a:cubicBezTo>
                    <a:pt x="386" y="80"/>
                    <a:pt x="386" y="80"/>
                    <a:pt x="386" y="80"/>
                  </a:cubicBezTo>
                  <a:cubicBezTo>
                    <a:pt x="383" y="86"/>
                    <a:pt x="383" y="86"/>
                    <a:pt x="383" y="86"/>
                  </a:cubicBezTo>
                  <a:cubicBezTo>
                    <a:pt x="386" y="80"/>
                    <a:pt x="386" y="80"/>
                    <a:pt x="386" y="80"/>
                  </a:cubicBezTo>
                  <a:cubicBezTo>
                    <a:pt x="387" y="80"/>
                    <a:pt x="387" y="80"/>
                    <a:pt x="387" y="80"/>
                  </a:cubicBezTo>
                  <a:cubicBezTo>
                    <a:pt x="386" y="80"/>
                    <a:pt x="386" y="80"/>
                    <a:pt x="386" y="80"/>
                  </a:cubicBezTo>
                  <a:cubicBezTo>
                    <a:pt x="382" y="77"/>
                    <a:pt x="377" y="74"/>
                    <a:pt x="373" y="73"/>
                  </a:cubicBezTo>
                  <a:cubicBezTo>
                    <a:pt x="374" y="68"/>
                    <a:pt x="375" y="64"/>
                    <a:pt x="376" y="60"/>
                  </a:cubicBezTo>
                  <a:cubicBezTo>
                    <a:pt x="376" y="60"/>
                    <a:pt x="376" y="60"/>
                    <a:pt x="376" y="60"/>
                  </a:cubicBezTo>
                  <a:cubicBezTo>
                    <a:pt x="376" y="59"/>
                    <a:pt x="376" y="59"/>
                    <a:pt x="376" y="58"/>
                  </a:cubicBezTo>
                  <a:cubicBezTo>
                    <a:pt x="376" y="57"/>
                    <a:pt x="375" y="57"/>
                    <a:pt x="375" y="57"/>
                  </a:cubicBezTo>
                  <a:cubicBezTo>
                    <a:pt x="370" y="55"/>
                    <a:pt x="365" y="53"/>
                    <a:pt x="358" y="51"/>
                  </a:cubicBezTo>
                  <a:cubicBezTo>
                    <a:pt x="358" y="51"/>
                    <a:pt x="357" y="51"/>
                    <a:pt x="357" y="52"/>
                  </a:cubicBezTo>
                  <a:cubicBezTo>
                    <a:pt x="356" y="52"/>
                    <a:pt x="356" y="53"/>
                    <a:pt x="355" y="53"/>
                  </a:cubicBezTo>
                  <a:cubicBezTo>
                    <a:pt x="355" y="53"/>
                    <a:pt x="355" y="53"/>
                    <a:pt x="355" y="53"/>
                  </a:cubicBezTo>
                  <a:cubicBezTo>
                    <a:pt x="354" y="57"/>
                    <a:pt x="352" y="61"/>
                    <a:pt x="351" y="65"/>
                  </a:cubicBezTo>
                  <a:cubicBezTo>
                    <a:pt x="345" y="64"/>
                    <a:pt x="340" y="63"/>
                    <a:pt x="335" y="63"/>
                  </a:cubicBezTo>
                  <a:cubicBezTo>
                    <a:pt x="335" y="63"/>
                    <a:pt x="335" y="63"/>
                    <a:pt x="335" y="63"/>
                  </a:cubicBezTo>
                  <a:cubicBezTo>
                    <a:pt x="335" y="63"/>
                    <a:pt x="335" y="63"/>
                    <a:pt x="335" y="63"/>
                  </a:cubicBezTo>
                  <a:cubicBezTo>
                    <a:pt x="334" y="70"/>
                    <a:pt x="334" y="70"/>
                    <a:pt x="334" y="70"/>
                  </a:cubicBezTo>
                  <a:cubicBezTo>
                    <a:pt x="334" y="70"/>
                    <a:pt x="334" y="70"/>
                    <a:pt x="334" y="70"/>
                  </a:cubicBezTo>
                  <a:cubicBezTo>
                    <a:pt x="335" y="63"/>
                    <a:pt x="335" y="63"/>
                    <a:pt x="335" y="63"/>
                  </a:cubicBezTo>
                  <a:cubicBezTo>
                    <a:pt x="335" y="63"/>
                    <a:pt x="335" y="63"/>
                    <a:pt x="335" y="63"/>
                  </a:cubicBezTo>
                  <a:cubicBezTo>
                    <a:pt x="335" y="63"/>
                    <a:pt x="335" y="63"/>
                    <a:pt x="335" y="63"/>
                  </a:cubicBezTo>
                  <a:cubicBezTo>
                    <a:pt x="329" y="62"/>
                    <a:pt x="324" y="62"/>
                    <a:pt x="320" y="62"/>
                  </a:cubicBezTo>
                  <a:cubicBezTo>
                    <a:pt x="319" y="58"/>
                    <a:pt x="318" y="53"/>
                    <a:pt x="317" y="49"/>
                  </a:cubicBezTo>
                  <a:cubicBezTo>
                    <a:pt x="317" y="49"/>
                    <a:pt x="317" y="49"/>
                    <a:pt x="317" y="49"/>
                  </a:cubicBezTo>
                  <a:cubicBezTo>
                    <a:pt x="317" y="49"/>
                    <a:pt x="317" y="48"/>
                    <a:pt x="317" y="48"/>
                  </a:cubicBezTo>
                  <a:cubicBezTo>
                    <a:pt x="316" y="47"/>
                    <a:pt x="316" y="47"/>
                    <a:pt x="315" y="47"/>
                  </a:cubicBezTo>
                  <a:cubicBezTo>
                    <a:pt x="309" y="47"/>
                    <a:pt x="303" y="48"/>
                    <a:pt x="298" y="49"/>
                  </a:cubicBezTo>
                  <a:cubicBezTo>
                    <a:pt x="297" y="49"/>
                    <a:pt x="297" y="49"/>
                    <a:pt x="296" y="50"/>
                  </a:cubicBezTo>
                  <a:cubicBezTo>
                    <a:pt x="296" y="50"/>
                    <a:pt x="296" y="51"/>
                    <a:pt x="296" y="51"/>
                  </a:cubicBezTo>
                  <a:cubicBezTo>
                    <a:pt x="296" y="51"/>
                    <a:pt x="296" y="51"/>
                    <a:pt x="296" y="51"/>
                  </a:cubicBezTo>
                  <a:cubicBezTo>
                    <a:pt x="296" y="56"/>
                    <a:pt x="296" y="60"/>
                    <a:pt x="297" y="65"/>
                  </a:cubicBezTo>
                  <a:cubicBezTo>
                    <a:pt x="291" y="66"/>
                    <a:pt x="286" y="67"/>
                    <a:pt x="282" y="68"/>
                  </a:cubicBezTo>
                  <a:cubicBezTo>
                    <a:pt x="282" y="68"/>
                    <a:pt x="282" y="68"/>
                    <a:pt x="282" y="68"/>
                  </a:cubicBezTo>
                  <a:cubicBezTo>
                    <a:pt x="282" y="69"/>
                    <a:pt x="282" y="69"/>
                    <a:pt x="282" y="69"/>
                  </a:cubicBezTo>
                  <a:cubicBezTo>
                    <a:pt x="284" y="75"/>
                    <a:pt x="284" y="75"/>
                    <a:pt x="284" y="75"/>
                  </a:cubicBezTo>
                  <a:cubicBezTo>
                    <a:pt x="284" y="75"/>
                    <a:pt x="284" y="75"/>
                    <a:pt x="284" y="75"/>
                  </a:cubicBezTo>
                  <a:cubicBezTo>
                    <a:pt x="282" y="69"/>
                    <a:pt x="282" y="69"/>
                    <a:pt x="282" y="69"/>
                  </a:cubicBezTo>
                  <a:cubicBezTo>
                    <a:pt x="281" y="69"/>
                    <a:pt x="281" y="69"/>
                    <a:pt x="281" y="69"/>
                  </a:cubicBezTo>
                  <a:cubicBezTo>
                    <a:pt x="281" y="69"/>
                    <a:pt x="281" y="69"/>
                    <a:pt x="281" y="69"/>
                  </a:cubicBezTo>
                  <a:cubicBezTo>
                    <a:pt x="276" y="70"/>
                    <a:pt x="272" y="72"/>
                    <a:pt x="267" y="74"/>
                  </a:cubicBezTo>
                  <a:cubicBezTo>
                    <a:pt x="265" y="70"/>
                    <a:pt x="262" y="67"/>
                    <a:pt x="260" y="63"/>
                  </a:cubicBezTo>
                  <a:cubicBezTo>
                    <a:pt x="259" y="63"/>
                    <a:pt x="259" y="62"/>
                    <a:pt x="258" y="62"/>
                  </a:cubicBezTo>
                  <a:cubicBezTo>
                    <a:pt x="258" y="62"/>
                    <a:pt x="257" y="62"/>
                    <a:pt x="257" y="62"/>
                  </a:cubicBezTo>
                  <a:cubicBezTo>
                    <a:pt x="252" y="64"/>
                    <a:pt x="247" y="67"/>
                    <a:pt x="242" y="71"/>
                  </a:cubicBezTo>
                  <a:cubicBezTo>
                    <a:pt x="241" y="71"/>
                    <a:pt x="241" y="72"/>
                    <a:pt x="241" y="72"/>
                  </a:cubicBezTo>
                  <a:cubicBezTo>
                    <a:pt x="241" y="73"/>
                    <a:pt x="241" y="73"/>
                    <a:pt x="241" y="74"/>
                  </a:cubicBezTo>
                  <a:cubicBezTo>
                    <a:pt x="243" y="78"/>
                    <a:pt x="245" y="82"/>
                    <a:pt x="247" y="86"/>
                  </a:cubicBezTo>
                  <a:cubicBezTo>
                    <a:pt x="242" y="89"/>
                    <a:pt x="238" y="92"/>
                    <a:pt x="235" y="95"/>
                  </a:cubicBezTo>
                  <a:cubicBezTo>
                    <a:pt x="235" y="96"/>
                    <a:pt x="235" y="96"/>
                    <a:pt x="235" y="96"/>
                  </a:cubicBezTo>
                  <a:cubicBezTo>
                    <a:pt x="235" y="96"/>
                    <a:pt x="235" y="96"/>
                    <a:pt x="235" y="96"/>
                  </a:cubicBezTo>
                  <a:cubicBezTo>
                    <a:pt x="240" y="101"/>
                    <a:pt x="240" y="101"/>
                    <a:pt x="240" y="101"/>
                  </a:cubicBezTo>
                  <a:cubicBezTo>
                    <a:pt x="240" y="101"/>
                    <a:pt x="240" y="101"/>
                    <a:pt x="240" y="101"/>
                  </a:cubicBezTo>
                  <a:cubicBezTo>
                    <a:pt x="235" y="96"/>
                    <a:pt x="235" y="96"/>
                    <a:pt x="235" y="96"/>
                  </a:cubicBezTo>
                  <a:cubicBezTo>
                    <a:pt x="235" y="96"/>
                    <a:pt x="235" y="96"/>
                    <a:pt x="235" y="96"/>
                  </a:cubicBezTo>
                  <a:cubicBezTo>
                    <a:pt x="235" y="96"/>
                    <a:pt x="235" y="96"/>
                    <a:pt x="235" y="96"/>
                  </a:cubicBezTo>
                  <a:cubicBezTo>
                    <a:pt x="230" y="100"/>
                    <a:pt x="227" y="103"/>
                    <a:pt x="224" y="107"/>
                  </a:cubicBezTo>
                  <a:cubicBezTo>
                    <a:pt x="220" y="104"/>
                    <a:pt x="216" y="102"/>
                    <a:pt x="213" y="100"/>
                  </a:cubicBezTo>
                  <a:cubicBezTo>
                    <a:pt x="212" y="99"/>
                    <a:pt x="212" y="99"/>
                    <a:pt x="211" y="99"/>
                  </a:cubicBezTo>
                  <a:cubicBezTo>
                    <a:pt x="210" y="99"/>
                    <a:pt x="210" y="99"/>
                    <a:pt x="209" y="100"/>
                  </a:cubicBezTo>
                  <a:cubicBezTo>
                    <a:pt x="206" y="103"/>
                    <a:pt x="203" y="108"/>
                    <a:pt x="199" y="114"/>
                  </a:cubicBezTo>
                  <a:cubicBezTo>
                    <a:pt x="199" y="114"/>
                    <a:pt x="199" y="115"/>
                    <a:pt x="199" y="115"/>
                  </a:cubicBezTo>
                  <a:cubicBezTo>
                    <a:pt x="199" y="116"/>
                    <a:pt x="199" y="117"/>
                    <a:pt x="200" y="117"/>
                  </a:cubicBezTo>
                  <a:cubicBezTo>
                    <a:pt x="200" y="117"/>
                    <a:pt x="200" y="117"/>
                    <a:pt x="200" y="117"/>
                  </a:cubicBezTo>
                  <a:cubicBezTo>
                    <a:pt x="203" y="120"/>
                    <a:pt x="207" y="123"/>
                    <a:pt x="210" y="125"/>
                  </a:cubicBezTo>
                  <a:cubicBezTo>
                    <a:pt x="208" y="129"/>
                    <a:pt x="205" y="134"/>
                    <a:pt x="203" y="139"/>
                  </a:cubicBezTo>
                  <a:cubicBezTo>
                    <a:pt x="203" y="139"/>
                    <a:pt x="203" y="139"/>
                    <a:pt x="203" y="139"/>
                  </a:cubicBezTo>
                  <a:cubicBezTo>
                    <a:pt x="203" y="139"/>
                    <a:pt x="203" y="139"/>
                    <a:pt x="203" y="139"/>
                  </a:cubicBezTo>
                  <a:cubicBezTo>
                    <a:pt x="210" y="142"/>
                    <a:pt x="210" y="142"/>
                    <a:pt x="210" y="142"/>
                  </a:cubicBezTo>
                  <a:cubicBezTo>
                    <a:pt x="203" y="139"/>
                    <a:pt x="203" y="139"/>
                    <a:pt x="203" y="139"/>
                  </a:cubicBezTo>
                  <a:cubicBezTo>
                    <a:pt x="203" y="139"/>
                    <a:pt x="203" y="139"/>
                    <a:pt x="203" y="139"/>
                  </a:cubicBezTo>
                  <a:cubicBezTo>
                    <a:pt x="203" y="139"/>
                    <a:pt x="203" y="139"/>
                    <a:pt x="203" y="139"/>
                  </a:cubicBezTo>
                  <a:cubicBezTo>
                    <a:pt x="201" y="143"/>
                    <a:pt x="199" y="148"/>
                    <a:pt x="198" y="154"/>
                  </a:cubicBezTo>
                  <a:cubicBezTo>
                    <a:pt x="193" y="153"/>
                    <a:pt x="189" y="152"/>
                    <a:pt x="184" y="152"/>
                  </a:cubicBezTo>
                  <a:cubicBezTo>
                    <a:pt x="184" y="152"/>
                    <a:pt x="183" y="152"/>
                    <a:pt x="183" y="152"/>
                  </a:cubicBezTo>
                  <a:cubicBezTo>
                    <a:pt x="182" y="152"/>
                    <a:pt x="182" y="153"/>
                    <a:pt x="182" y="153"/>
                  </a:cubicBezTo>
                  <a:cubicBezTo>
                    <a:pt x="180" y="158"/>
                    <a:pt x="179" y="164"/>
                    <a:pt x="178" y="170"/>
                  </a:cubicBezTo>
                  <a:cubicBezTo>
                    <a:pt x="178" y="172"/>
                    <a:pt x="179" y="173"/>
                    <a:pt x="180" y="173"/>
                  </a:cubicBezTo>
                  <a:close/>
                  <a:moveTo>
                    <a:pt x="228" y="192"/>
                  </a:moveTo>
                  <a:cubicBezTo>
                    <a:pt x="228" y="140"/>
                    <a:pt x="271" y="98"/>
                    <a:pt x="322" y="98"/>
                  </a:cubicBezTo>
                  <a:cubicBezTo>
                    <a:pt x="374" y="98"/>
                    <a:pt x="416" y="140"/>
                    <a:pt x="416" y="192"/>
                  </a:cubicBezTo>
                  <a:cubicBezTo>
                    <a:pt x="416" y="244"/>
                    <a:pt x="374" y="286"/>
                    <a:pt x="322" y="286"/>
                  </a:cubicBezTo>
                  <a:cubicBezTo>
                    <a:pt x="271" y="286"/>
                    <a:pt x="228" y="244"/>
                    <a:pt x="228" y="192"/>
                  </a:cubicBezTo>
                  <a:close/>
                </a:path>
              </a:pathLst>
            </a:custGeom>
            <a:solidFill>
              <a:srgbClr val="FF9201"/>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2" name="文本框 104"/>
            <p:cNvSpPr txBox="1">
              <a:spLocks noChangeArrowheads="1"/>
            </p:cNvSpPr>
            <p:nvPr/>
          </p:nvSpPr>
          <p:spPr bwMode="auto">
            <a:xfrm>
              <a:off x="1030614" y="2718935"/>
              <a:ext cx="375961" cy="3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100" b="0" i="0" u="none" strike="noStrike" kern="0" cap="none" spc="0" normalizeH="0" baseline="0" noProof="0" smtClean="0">
                  <a:ln>
                    <a:noFill/>
                  </a:ln>
                  <a:solidFill>
                    <a:sysClr val="window" lastClr="FFFFFF"/>
                  </a:solidFill>
                  <a:effectLst/>
                  <a:uLnTx/>
                  <a:uFillTx/>
                  <a:latin typeface="Calibri" pitchFamily="34" charset="0"/>
                  <a:ea typeface="微软雅黑" pitchFamily="34" charset="-122"/>
                </a:rPr>
                <a:t>02</a:t>
              </a:r>
              <a:endParaRPr kumimoji="0" lang="zh-CN" altLang="en-US" sz="2100" b="0" i="0" u="none" strike="noStrike" kern="0" cap="none" spc="0" normalizeH="0" baseline="0" noProof="0" smtClean="0">
                <a:ln>
                  <a:noFill/>
                </a:ln>
                <a:solidFill>
                  <a:sysClr val="window" lastClr="FFFFFF"/>
                </a:solidFill>
                <a:effectLst/>
                <a:uLnTx/>
                <a:uFillTx/>
                <a:latin typeface="Calibri" pitchFamily="34" charset="0"/>
                <a:ea typeface="微软雅黑" pitchFamily="34" charset="-122"/>
              </a:endParaRPr>
            </a:p>
          </p:txBody>
        </p:sp>
        <p:sp>
          <p:nvSpPr>
            <p:cNvPr id="33" name="TextBox 32"/>
            <p:cNvSpPr txBox="1"/>
            <p:nvPr/>
          </p:nvSpPr>
          <p:spPr>
            <a:xfrm>
              <a:off x="3131840" y="2787774"/>
              <a:ext cx="1990256" cy="500155"/>
            </a:xfrm>
            <a:prstGeom prst="rect">
              <a:avLst/>
            </a:prstGeom>
            <a:noFill/>
          </p:spPr>
          <p:txBody>
            <a:bodyPr wrap="square" lIns="68598" tIns="34299" rIns="68598" bIns="34299" rtlCol="0">
              <a:spAutoFit/>
            </a:bodyPr>
            <a:lstStyle/>
            <a:p>
              <a:r>
                <a:rPr lang="zh-CN" altLang="en-US" dirty="0" smtClean="0"/>
                <a:t>以</a:t>
              </a:r>
              <a:r>
                <a:rPr lang="zh-CN" altLang="en-US" dirty="0"/>
                <a:t>“三会一课”等党的组织生活为基本形式</a:t>
              </a:r>
            </a:p>
          </p:txBody>
        </p:sp>
      </p:grpSp>
      <p:grpSp>
        <p:nvGrpSpPr>
          <p:cNvPr id="38" name="组合 37"/>
          <p:cNvGrpSpPr/>
          <p:nvPr/>
        </p:nvGrpSpPr>
        <p:grpSpPr>
          <a:xfrm>
            <a:off x="794420" y="3670160"/>
            <a:ext cx="4563539" cy="917814"/>
            <a:chOff x="794420" y="3585821"/>
            <a:chExt cx="4563539" cy="917814"/>
          </a:xfrm>
        </p:grpSpPr>
        <p:grpSp>
          <p:nvGrpSpPr>
            <p:cNvPr id="39" name="组合 58"/>
            <p:cNvGrpSpPr>
              <a:grpSpLocks/>
            </p:cNvGrpSpPr>
            <p:nvPr/>
          </p:nvGrpSpPr>
          <p:grpSpPr bwMode="auto">
            <a:xfrm>
              <a:off x="794420" y="3585821"/>
              <a:ext cx="4563539" cy="917814"/>
              <a:chOff x="2678521" y="2847139"/>
              <a:chExt cx="12011025" cy="2417231"/>
            </a:xfrm>
          </p:grpSpPr>
          <p:sp>
            <p:nvSpPr>
              <p:cNvPr id="44" name="Freeform 19"/>
              <p:cNvSpPr>
                <a:spLocks/>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FF0000"/>
              </a:solidFill>
              <a:ln w="28575" cap="flat">
                <a:gradFill>
                  <a:gsLst>
                    <a:gs pos="0">
                      <a:sysClr val="window" lastClr="FFFFFF"/>
                    </a:gs>
                    <a:gs pos="100000">
                      <a:srgbClr val="DDDDDD"/>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微软雅黑"/>
                </a:endParaRPr>
              </a:p>
            </p:txBody>
          </p:sp>
          <p:sp>
            <p:nvSpPr>
              <p:cNvPr id="45"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a:outerShdw blurRad="228600" dist="101600" dir="5400000" algn="t" rotWithShape="0">
                  <a:sysClr val="windowText" lastClr="000000">
                    <a:lumMod val="85000"/>
                    <a:lumOff val="15000"/>
                    <a:alpha val="33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微软雅黑"/>
                </a:endParaRPr>
              </a:p>
            </p:txBody>
          </p:sp>
          <p:sp>
            <p:nvSpPr>
              <p:cNvPr id="46" name="椭圆 45"/>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微软雅黑"/>
                </a:endParaRPr>
              </a:p>
            </p:txBody>
          </p:sp>
          <p:sp>
            <p:nvSpPr>
              <p:cNvPr id="47" name="Freeform 23"/>
              <p:cNvSpPr>
                <a:spLocks/>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FF0000"/>
              </a:solidFill>
              <a:ln w="12700" cap="flat" cmpd="sng" algn="ctr">
                <a:noFill/>
                <a:prstDash val="solid"/>
                <a:miter lim="800000"/>
              </a:ln>
              <a:effectLst>
                <a:innerShdw blurRad="215900" dist="508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grpSp>
        <p:sp>
          <p:nvSpPr>
            <p:cNvPr id="40" name="文本框 99"/>
            <p:cNvSpPr txBox="1">
              <a:spLocks noChangeArrowheads="1"/>
            </p:cNvSpPr>
            <p:nvPr/>
          </p:nvSpPr>
          <p:spPr bwMode="auto">
            <a:xfrm>
              <a:off x="3249459" y="3651870"/>
              <a:ext cx="1061847"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r>
                <a:rPr lang="zh-CN" altLang="en-US" sz="1800" b="1" dirty="0">
                  <a:effectLst>
                    <a:outerShdw blurRad="38100" dist="38100" dir="2700000" algn="tl">
                      <a:srgbClr val="000000">
                        <a:alpha val="43137"/>
                      </a:srgbClr>
                    </a:outerShdw>
                  </a:effectLst>
                </a:rPr>
                <a:t>基本依托</a:t>
              </a:r>
            </a:p>
          </p:txBody>
        </p:sp>
        <p:sp>
          <p:nvSpPr>
            <p:cNvPr id="41" name="Freeform 10"/>
            <p:cNvSpPr>
              <a:spLocks noEditPoints="1"/>
            </p:cNvSpPr>
            <p:nvPr/>
          </p:nvSpPr>
          <p:spPr bwMode="auto">
            <a:xfrm>
              <a:off x="1963475" y="3927156"/>
              <a:ext cx="465889" cy="354340"/>
            </a:xfrm>
            <a:custGeom>
              <a:avLst/>
              <a:gdLst>
                <a:gd name="T0" fmla="*/ 342000 w 500"/>
                <a:gd name="T1" fmla="*/ 0 h 327"/>
                <a:gd name="T2" fmla="*/ 192888 w 500"/>
                <a:gd name="T3" fmla="*/ 92075 h 327"/>
                <a:gd name="T4" fmla="*/ 192888 w 500"/>
                <a:gd name="T5" fmla="*/ 30163 h 327"/>
                <a:gd name="T6" fmla="*/ 124488 w 500"/>
                <a:gd name="T7" fmla="*/ 30163 h 327"/>
                <a:gd name="T8" fmla="*/ 124488 w 500"/>
                <a:gd name="T9" fmla="*/ 133350 h 327"/>
                <a:gd name="T10" fmla="*/ 0 w 500"/>
                <a:gd name="T11" fmla="*/ 209550 h 327"/>
                <a:gd name="T12" fmla="*/ 0 w 500"/>
                <a:gd name="T13" fmla="*/ 212725 h 327"/>
                <a:gd name="T14" fmla="*/ 73872 w 500"/>
                <a:gd name="T15" fmla="*/ 212725 h 327"/>
                <a:gd name="T16" fmla="*/ 342000 w 500"/>
                <a:gd name="T17" fmla="*/ 49213 h 327"/>
                <a:gd name="T18" fmla="*/ 610128 w 500"/>
                <a:gd name="T19" fmla="*/ 212725 h 327"/>
                <a:gd name="T20" fmla="*/ 684000 w 500"/>
                <a:gd name="T21" fmla="*/ 212725 h 327"/>
                <a:gd name="T22" fmla="*/ 684000 w 500"/>
                <a:gd name="T23" fmla="*/ 207963 h 327"/>
                <a:gd name="T24" fmla="*/ 342000 w 500"/>
                <a:gd name="T25" fmla="*/ 0 h 327"/>
                <a:gd name="T26" fmla="*/ 101232 w 500"/>
                <a:gd name="T27" fmla="*/ 242888 h 327"/>
                <a:gd name="T28" fmla="*/ 101232 w 500"/>
                <a:gd name="T29" fmla="*/ 519113 h 327"/>
                <a:gd name="T30" fmla="*/ 238032 w 500"/>
                <a:gd name="T31" fmla="*/ 519113 h 327"/>
                <a:gd name="T32" fmla="*/ 238032 w 500"/>
                <a:gd name="T33" fmla="*/ 355600 h 327"/>
                <a:gd name="T34" fmla="*/ 445968 w 500"/>
                <a:gd name="T35" fmla="*/ 355600 h 327"/>
                <a:gd name="T36" fmla="*/ 445968 w 500"/>
                <a:gd name="T37" fmla="*/ 519113 h 327"/>
                <a:gd name="T38" fmla="*/ 582768 w 500"/>
                <a:gd name="T39" fmla="*/ 519113 h 327"/>
                <a:gd name="T40" fmla="*/ 582768 w 500"/>
                <a:gd name="T41" fmla="*/ 242888 h 327"/>
                <a:gd name="T42" fmla="*/ 342000 w 500"/>
                <a:gd name="T43" fmla="*/ 98425 h 327"/>
                <a:gd name="T44" fmla="*/ 101232 w 500"/>
                <a:gd name="T45" fmla="*/ 242888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0" h="327">
                  <a:moveTo>
                    <a:pt x="250" y="0"/>
                  </a:moveTo>
                  <a:lnTo>
                    <a:pt x="141" y="58"/>
                  </a:lnTo>
                  <a:lnTo>
                    <a:pt x="141" y="19"/>
                  </a:lnTo>
                  <a:lnTo>
                    <a:pt x="91" y="19"/>
                  </a:lnTo>
                  <a:lnTo>
                    <a:pt x="91" y="84"/>
                  </a:lnTo>
                  <a:lnTo>
                    <a:pt x="0" y="132"/>
                  </a:lnTo>
                  <a:lnTo>
                    <a:pt x="0" y="134"/>
                  </a:lnTo>
                  <a:lnTo>
                    <a:pt x="54" y="134"/>
                  </a:lnTo>
                  <a:lnTo>
                    <a:pt x="250" y="31"/>
                  </a:lnTo>
                  <a:lnTo>
                    <a:pt x="446" y="134"/>
                  </a:lnTo>
                  <a:lnTo>
                    <a:pt x="500" y="134"/>
                  </a:lnTo>
                  <a:lnTo>
                    <a:pt x="500" y="131"/>
                  </a:lnTo>
                  <a:lnTo>
                    <a:pt x="250" y="0"/>
                  </a:lnTo>
                  <a:close/>
                  <a:moveTo>
                    <a:pt x="74" y="153"/>
                  </a:moveTo>
                  <a:lnTo>
                    <a:pt x="74" y="327"/>
                  </a:lnTo>
                  <a:lnTo>
                    <a:pt x="174" y="327"/>
                  </a:lnTo>
                  <a:lnTo>
                    <a:pt x="174" y="224"/>
                  </a:lnTo>
                  <a:lnTo>
                    <a:pt x="326" y="224"/>
                  </a:lnTo>
                  <a:lnTo>
                    <a:pt x="326" y="327"/>
                  </a:lnTo>
                  <a:lnTo>
                    <a:pt x="426" y="327"/>
                  </a:lnTo>
                  <a:lnTo>
                    <a:pt x="426" y="153"/>
                  </a:lnTo>
                  <a:lnTo>
                    <a:pt x="250" y="62"/>
                  </a:lnTo>
                  <a:lnTo>
                    <a:pt x="74" y="15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42" name="文本框 105"/>
            <p:cNvSpPr txBox="1">
              <a:spLocks noChangeArrowheads="1"/>
            </p:cNvSpPr>
            <p:nvPr/>
          </p:nvSpPr>
          <p:spPr bwMode="auto">
            <a:xfrm>
              <a:off x="1034948" y="3851304"/>
              <a:ext cx="374878" cy="3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100" b="0" i="0" u="none" strike="noStrike" kern="0" cap="none" spc="0" normalizeH="0" baseline="0" noProof="0" smtClean="0">
                  <a:ln>
                    <a:noFill/>
                  </a:ln>
                  <a:solidFill>
                    <a:sysClr val="window" lastClr="FFFFFF"/>
                  </a:solidFill>
                  <a:effectLst/>
                  <a:uLnTx/>
                  <a:uFillTx/>
                  <a:latin typeface="Calibri" pitchFamily="34" charset="0"/>
                  <a:ea typeface="微软雅黑" pitchFamily="34" charset="-122"/>
                </a:rPr>
                <a:t>03</a:t>
              </a:r>
              <a:endParaRPr kumimoji="0" lang="zh-CN" altLang="en-US" sz="2100" b="0" i="0" u="none" strike="noStrike" kern="0" cap="none" spc="0" normalizeH="0" baseline="0" noProof="0" smtClean="0">
                <a:ln>
                  <a:noFill/>
                </a:ln>
                <a:solidFill>
                  <a:sysClr val="window" lastClr="FFFFFF"/>
                </a:solidFill>
                <a:effectLst/>
                <a:uLnTx/>
                <a:uFillTx/>
                <a:latin typeface="Calibri" pitchFamily="34" charset="0"/>
                <a:ea typeface="微软雅黑" pitchFamily="34" charset="-122"/>
              </a:endParaRPr>
            </a:p>
          </p:txBody>
        </p:sp>
        <p:sp>
          <p:nvSpPr>
            <p:cNvPr id="43" name="TextBox 42"/>
            <p:cNvSpPr txBox="1"/>
            <p:nvPr/>
          </p:nvSpPr>
          <p:spPr>
            <a:xfrm>
              <a:off x="3157808" y="3939902"/>
              <a:ext cx="1918248" cy="500155"/>
            </a:xfrm>
            <a:prstGeom prst="rect">
              <a:avLst/>
            </a:prstGeom>
            <a:noFill/>
          </p:spPr>
          <p:txBody>
            <a:bodyPr wrap="square" lIns="68598" tIns="34299" rIns="68598" bIns="34299" rtlCol="0">
              <a:spAutoFit/>
            </a:bodyPr>
            <a:lstStyle/>
            <a:p>
              <a:r>
                <a:rPr lang="zh-CN" altLang="en-US" dirty="0"/>
                <a:t>以落实党员教育管理制度为基本依托</a:t>
              </a:r>
            </a:p>
          </p:txBody>
        </p:sp>
      </p:grpSp>
      <p:sp>
        <p:nvSpPr>
          <p:cNvPr id="48" name="矩形 47"/>
          <p:cNvSpPr/>
          <p:nvPr/>
        </p:nvSpPr>
        <p:spPr>
          <a:xfrm>
            <a:off x="5868144" y="1635646"/>
            <a:ext cx="2862064" cy="2677656"/>
          </a:xfrm>
          <a:prstGeom prst="rect">
            <a:avLst/>
          </a:prstGeom>
        </p:spPr>
        <p:txBody>
          <a:bodyPr wrap="square">
            <a:spAutoFit/>
          </a:bodyPr>
          <a:lstStyle/>
          <a:p>
            <a:pPr>
              <a:lnSpc>
                <a:spcPct val="150000"/>
              </a:lnSpc>
            </a:pPr>
            <a:r>
              <a:rPr lang="zh-CN" altLang="en-US" sz="1600" dirty="0">
                <a:latin typeface="微软雅黑" pitchFamily="34" charset="-122"/>
                <a:ea typeface="微软雅黑" pitchFamily="34" charset="-122"/>
              </a:rPr>
              <a:t>针对领导机关、领导班子和党员干部、普通党员的不同情况作出安排。要给基层党组织结合实际开展学习教育留出空间，发挥党支部自我净化、自我提高的主动性，防止大而化之，力戒形式主义。</a:t>
            </a:r>
          </a:p>
        </p:txBody>
      </p:sp>
    </p:spTree>
    <p:extLst>
      <p:ext uri="{BB962C8B-B14F-4D97-AF65-F5344CB8AC3E}">
        <p14:creationId xmlns:p14="http://schemas.microsoft.com/office/powerpoint/2010/main" val="31698801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14:presetBounceEnd="58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58000">
                                          <p:cBhvr additive="base">
                                            <p:cTn id="11" dur="500" fill="hold"/>
                                            <p:tgtEl>
                                              <p:spTgt spid="18"/>
                                            </p:tgtEl>
                                            <p:attrNameLst>
                                              <p:attrName>ppt_x</p:attrName>
                                            </p:attrNameLst>
                                          </p:cBhvr>
                                          <p:tavLst>
                                            <p:tav tm="0">
                                              <p:val>
                                                <p:strVal val="0-#ppt_w/2"/>
                                              </p:val>
                                            </p:tav>
                                            <p:tav tm="100000">
                                              <p:val>
                                                <p:strVal val="#ppt_x"/>
                                              </p:val>
                                            </p:tav>
                                          </p:tavLst>
                                        </p:anim>
                                        <p:anim calcmode="lin" valueType="num" p14:bounceEnd="58000">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8000">
                                      <p:stCondLst>
                                        <p:cond delay="200"/>
                                      </p:stCondLst>
                                      <p:childTnLst>
                                        <p:set>
                                          <p:cBhvr>
                                            <p:cTn id="14" dur="1" fill="hold">
                                              <p:stCondLst>
                                                <p:cond delay="0"/>
                                              </p:stCondLst>
                                            </p:cTn>
                                            <p:tgtEl>
                                              <p:spTgt spid="28"/>
                                            </p:tgtEl>
                                            <p:attrNameLst>
                                              <p:attrName>style.visibility</p:attrName>
                                            </p:attrNameLst>
                                          </p:cBhvr>
                                          <p:to>
                                            <p:strVal val="visible"/>
                                          </p:to>
                                        </p:set>
                                        <p:anim calcmode="lin" valueType="num" p14:bounceEnd="58000">
                                          <p:cBhvr additive="base">
                                            <p:cTn id="15" dur="500" fill="hold"/>
                                            <p:tgtEl>
                                              <p:spTgt spid="28"/>
                                            </p:tgtEl>
                                            <p:attrNameLst>
                                              <p:attrName>ppt_x</p:attrName>
                                            </p:attrNameLst>
                                          </p:cBhvr>
                                          <p:tavLst>
                                            <p:tav tm="0">
                                              <p:val>
                                                <p:strVal val="0-#ppt_w/2"/>
                                              </p:val>
                                            </p:tav>
                                            <p:tav tm="100000">
                                              <p:val>
                                                <p:strVal val="#ppt_x"/>
                                              </p:val>
                                            </p:tav>
                                          </p:tavLst>
                                        </p:anim>
                                        <p:anim calcmode="lin" valueType="num" p14:bounceEnd="58000">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8000">
                                      <p:stCondLst>
                                        <p:cond delay="400"/>
                                      </p:stCondLst>
                                      <p:childTnLst>
                                        <p:set>
                                          <p:cBhvr>
                                            <p:cTn id="18" dur="1" fill="hold">
                                              <p:stCondLst>
                                                <p:cond delay="0"/>
                                              </p:stCondLst>
                                            </p:cTn>
                                            <p:tgtEl>
                                              <p:spTgt spid="38"/>
                                            </p:tgtEl>
                                            <p:attrNameLst>
                                              <p:attrName>style.visibility</p:attrName>
                                            </p:attrNameLst>
                                          </p:cBhvr>
                                          <p:to>
                                            <p:strVal val="visible"/>
                                          </p:to>
                                        </p:set>
                                        <p:anim calcmode="lin" valueType="num" p14:bounceEnd="58000">
                                          <p:cBhvr additive="base">
                                            <p:cTn id="19" dur="500" fill="hold"/>
                                            <p:tgtEl>
                                              <p:spTgt spid="38"/>
                                            </p:tgtEl>
                                            <p:attrNameLst>
                                              <p:attrName>ppt_x</p:attrName>
                                            </p:attrNameLst>
                                          </p:cBhvr>
                                          <p:tavLst>
                                            <p:tav tm="0">
                                              <p:val>
                                                <p:strVal val="0-#ppt_w/2"/>
                                              </p:val>
                                            </p:tav>
                                            <p:tav tm="100000">
                                              <p:val>
                                                <p:strVal val="#ppt_x"/>
                                              </p:val>
                                            </p:tav>
                                          </p:tavLst>
                                        </p:anim>
                                        <p:anim calcmode="lin" valueType="num" p14:bounceEnd="58000">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1400"/>
                                </p:stCondLst>
                                <p:childTnLst>
                                  <p:par>
                                    <p:cTn id="22" presetID="31" presetClass="entr" presetSubtype="0"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1000" fill="hold"/>
                                            <p:tgtEl>
                                              <p:spTgt spid="48"/>
                                            </p:tgtEl>
                                            <p:attrNameLst>
                                              <p:attrName>ppt_w</p:attrName>
                                            </p:attrNameLst>
                                          </p:cBhvr>
                                          <p:tavLst>
                                            <p:tav tm="0">
                                              <p:val>
                                                <p:fltVal val="0"/>
                                              </p:val>
                                            </p:tav>
                                            <p:tav tm="100000">
                                              <p:val>
                                                <p:strVal val="#ppt_w"/>
                                              </p:val>
                                            </p:tav>
                                          </p:tavLst>
                                        </p:anim>
                                        <p:anim calcmode="lin" valueType="num">
                                          <p:cBhvr>
                                            <p:cTn id="25" dur="1000" fill="hold"/>
                                            <p:tgtEl>
                                              <p:spTgt spid="48"/>
                                            </p:tgtEl>
                                            <p:attrNameLst>
                                              <p:attrName>ppt_h</p:attrName>
                                            </p:attrNameLst>
                                          </p:cBhvr>
                                          <p:tavLst>
                                            <p:tav tm="0">
                                              <p:val>
                                                <p:fltVal val="0"/>
                                              </p:val>
                                            </p:tav>
                                            <p:tav tm="100000">
                                              <p:val>
                                                <p:strVal val="#ppt_h"/>
                                              </p:val>
                                            </p:tav>
                                          </p:tavLst>
                                        </p:anim>
                                        <p:anim calcmode="lin" valueType="num">
                                          <p:cBhvr>
                                            <p:cTn id="26" dur="1000" fill="hold"/>
                                            <p:tgtEl>
                                              <p:spTgt spid="48"/>
                                            </p:tgtEl>
                                            <p:attrNameLst>
                                              <p:attrName>style.rotation</p:attrName>
                                            </p:attrNameLst>
                                          </p:cBhvr>
                                          <p:tavLst>
                                            <p:tav tm="0">
                                              <p:val>
                                                <p:fltVal val="90"/>
                                              </p:val>
                                            </p:tav>
                                            <p:tav tm="100000">
                                              <p:val>
                                                <p:fltVal val="0"/>
                                              </p:val>
                                            </p:tav>
                                          </p:tavLst>
                                        </p:anim>
                                        <p:animEffect transition="in" filter="fade">
                                          <p:cBhvr>
                                            <p:cTn id="27"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4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1400"/>
                                </p:stCondLst>
                                <p:childTnLst>
                                  <p:par>
                                    <p:cTn id="22" presetID="31" presetClass="entr" presetSubtype="0"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1000" fill="hold"/>
                                            <p:tgtEl>
                                              <p:spTgt spid="48"/>
                                            </p:tgtEl>
                                            <p:attrNameLst>
                                              <p:attrName>ppt_w</p:attrName>
                                            </p:attrNameLst>
                                          </p:cBhvr>
                                          <p:tavLst>
                                            <p:tav tm="0">
                                              <p:val>
                                                <p:fltVal val="0"/>
                                              </p:val>
                                            </p:tav>
                                            <p:tav tm="100000">
                                              <p:val>
                                                <p:strVal val="#ppt_w"/>
                                              </p:val>
                                            </p:tav>
                                          </p:tavLst>
                                        </p:anim>
                                        <p:anim calcmode="lin" valueType="num">
                                          <p:cBhvr>
                                            <p:cTn id="25" dur="1000" fill="hold"/>
                                            <p:tgtEl>
                                              <p:spTgt spid="48"/>
                                            </p:tgtEl>
                                            <p:attrNameLst>
                                              <p:attrName>ppt_h</p:attrName>
                                            </p:attrNameLst>
                                          </p:cBhvr>
                                          <p:tavLst>
                                            <p:tav tm="0">
                                              <p:val>
                                                <p:fltVal val="0"/>
                                              </p:val>
                                            </p:tav>
                                            <p:tav tm="100000">
                                              <p:val>
                                                <p:strVal val="#ppt_h"/>
                                              </p:val>
                                            </p:tav>
                                          </p:tavLst>
                                        </p:anim>
                                        <p:anim calcmode="lin" valueType="num">
                                          <p:cBhvr>
                                            <p:cTn id="26" dur="1000" fill="hold"/>
                                            <p:tgtEl>
                                              <p:spTgt spid="48"/>
                                            </p:tgtEl>
                                            <p:attrNameLst>
                                              <p:attrName>style.rotation</p:attrName>
                                            </p:attrNameLst>
                                          </p:cBhvr>
                                          <p:tavLst>
                                            <p:tav tm="0">
                                              <p:val>
                                                <p:fltVal val="90"/>
                                              </p:val>
                                            </p:tav>
                                            <p:tav tm="100000">
                                              <p:val>
                                                <p:fltVal val="0"/>
                                              </p:val>
                                            </p:tav>
                                          </p:tavLst>
                                        </p:anim>
                                        <p:animEffect transition="in" filter="fade">
                                          <p:cBhvr>
                                            <p:cTn id="27"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y\e\我图PPT\0000大集合\政府长城全套新作\党标政府长城\01副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5"/>
            <a:ext cx="9144000" cy="515833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172096" y="1032991"/>
            <a:ext cx="7072312" cy="3482975"/>
            <a:chOff x="1358950" y="1173758"/>
            <a:chExt cx="7072312" cy="3482975"/>
          </a:xfrm>
        </p:grpSpPr>
        <p:sp>
          <p:nvSpPr>
            <p:cNvPr id="4" name="Freeform 5"/>
            <p:cNvSpPr>
              <a:spLocks/>
            </p:cNvSpPr>
            <p:nvPr/>
          </p:nvSpPr>
          <p:spPr bwMode="auto">
            <a:xfrm>
              <a:off x="1358950" y="1173758"/>
              <a:ext cx="7072312" cy="3482975"/>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Freeform 8"/>
            <p:cNvSpPr>
              <a:spLocks/>
            </p:cNvSpPr>
            <p:nvPr/>
          </p:nvSpPr>
          <p:spPr bwMode="auto">
            <a:xfrm>
              <a:off x="7851825" y="4077295"/>
              <a:ext cx="579437" cy="579438"/>
            </a:xfrm>
            <a:custGeom>
              <a:avLst/>
              <a:gdLst>
                <a:gd name="T0" fmla="*/ 782 w 782"/>
                <a:gd name="T1" fmla="*/ 0 h 782"/>
                <a:gd name="T2" fmla="*/ 782 w 782"/>
                <a:gd name="T3" fmla="*/ 685 h 782"/>
                <a:gd name="T4" fmla="*/ 685 w 782"/>
                <a:gd name="T5" fmla="*/ 782 h 782"/>
                <a:gd name="T6" fmla="*/ 0 w 782"/>
                <a:gd name="T7" fmla="*/ 782 h 782"/>
                <a:gd name="T8" fmla="*/ 782 w 782"/>
                <a:gd name="T9" fmla="*/ 0 h 782"/>
              </a:gdLst>
              <a:ahLst/>
              <a:cxnLst>
                <a:cxn ang="0">
                  <a:pos x="T0" y="T1"/>
                </a:cxn>
                <a:cxn ang="0">
                  <a:pos x="T2" y="T3"/>
                </a:cxn>
                <a:cxn ang="0">
                  <a:pos x="T4" y="T5"/>
                </a:cxn>
                <a:cxn ang="0">
                  <a:pos x="T6" y="T7"/>
                </a:cxn>
                <a:cxn ang="0">
                  <a:pos x="T8" y="T9"/>
                </a:cxn>
              </a:cxnLst>
              <a:rect l="0" t="0" r="r" b="b"/>
              <a:pathLst>
                <a:path w="782" h="782">
                  <a:moveTo>
                    <a:pt x="782" y="0"/>
                  </a:moveTo>
                  <a:lnTo>
                    <a:pt x="782" y="685"/>
                  </a:lnTo>
                  <a:cubicBezTo>
                    <a:pt x="782" y="738"/>
                    <a:pt x="738" y="782"/>
                    <a:pt x="685" y="782"/>
                  </a:cubicBezTo>
                  <a:lnTo>
                    <a:pt x="0" y="782"/>
                  </a:lnTo>
                  <a:lnTo>
                    <a:pt x="782" y="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grpSp>
      <p:sp>
        <p:nvSpPr>
          <p:cNvPr id="6" name="Freeform 6"/>
          <p:cNvSpPr>
            <a:spLocks/>
          </p:cNvSpPr>
          <p:nvPr/>
        </p:nvSpPr>
        <p:spPr bwMode="auto">
          <a:xfrm>
            <a:off x="1073671" y="831378"/>
            <a:ext cx="2422525" cy="193675"/>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7" name="Freeform 7"/>
          <p:cNvSpPr>
            <a:spLocks/>
          </p:cNvSpPr>
          <p:nvPr/>
        </p:nvSpPr>
        <p:spPr bwMode="auto">
          <a:xfrm>
            <a:off x="1073671" y="831378"/>
            <a:ext cx="2238375" cy="1554163"/>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8" name="Freeform 9"/>
          <p:cNvSpPr>
            <a:spLocks noEditPoints="1"/>
          </p:cNvSpPr>
          <p:nvPr/>
        </p:nvSpPr>
        <p:spPr bwMode="auto">
          <a:xfrm>
            <a:off x="7966596" y="4261966"/>
            <a:ext cx="198437" cy="198438"/>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1683547" y="996675"/>
            <a:ext cx="698793" cy="1323439"/>
          </a:xfrm>
          <a:prstGeom prst="rect">
            <a:avLst/>
          </a:prstGeom>
          <a:noFill/>
        </p:spPr>
        <p:txBody>
          <a:bodyPr wrap="square" rtlCol="0">
            <a:spAutoFit/>
          </a:bodyPr>
          <a:lstStyle/>
          <a:p>
            <a:r>
              <a:rPr lang="en-US" altLang="zh-CN" sz="8000" b="1" dirty="0" smtClean="0">
                <a:solidFill>
                  <a:srgbClr val="F8F8F8"/>
                </a:solidFill>
                <a:latin typeface="微软雅黑" panose="020B0503020204020204" pitchFamily="34" charset="-122"/>
                <a:ea typeface="微软雅黑" panose="020B0503020204020204" pitchFamily="34" charset="-122"/>
              </a:rPr>
              <a:t>3</a:t>
            </a:r>
            <a:endParaRPr lang="zh-CN" altLang="en-US" sz="8000" b="1" dirty="0">
              <a:solidFill>
                <a:srgbClr val="F8F8F8"/>
              </a:solidFill>
              <a:latin typeface="微软雅黑" panose="020B0503020204020204" pitchFamily="34" charset="-122"/>
              <a:ea typeface="微软雅黑" panose="020B0503020204020204" pitchFamily="34" charset="-122"/>
            </a:endParaRPr>
          </a:p>
        </p:txBody>
      </p:sp>
      <p:sp>
        <p:nvSpPr>
          <p:cNvPr id="11" name="Rectangle 13"/>
          <p:cNvSpPr>
            <a:spLocks noChangeArrowheads="1"/>
          </p:cNvSpPr>
          <p:nvPr/>
        </p:nvSpPr>
        <p:spPr bwMode="auto">
          <a:xfrm>
            <a:off x="1164213" y="1712042"/>
            <a:ext cx="56650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buFontTx/>
              <a:buNone/>
            </a:pPr>
            <a:r>
              <a:rPr lang="zh-CN" altLang="zh-CN" sz="2300" dirty="0" smtClean="0">
                <a:solidFill>
                  <a:srgbClr val="FFFFFF"/>
                </a:solidFill>
                <a:latin typeface="微软雅黑" panose="020B0503020204020204" pitchFamily="34" charset="-122"/>
                <a:ea typeface="微软雅黑" panose="020B0503020204020204" pitchFamily="34" charset="-122"/>
              </a:rPr>
              <a:t>Part</a:t>
            </a:r>
            <a:endParaRPr lang="zh-CN" altLang="zh-CN" dirty="0" smtClean="0">
              <a:solidFill>
                <a:srgbClr val="FEAE01"/>
              </a:solidFill>
              <a:latin typeface="微软雅黑" panose="020B0503020204020204" pitchFamily="34" charset="-122"/>
              <a:ea typeface="微软雅黑" panose="020B0503020204020204" pitchFamily="34" charset="-122"/>
            </a:endParaRPr>
          </a:p>
        </p:txBody>
      </p:sp>
      <p:sp>
        <p:nvSpPr>
          <p:cNvPr id="2" name="矩形 1"/>
          <p:cNvSpPr/>
          <p:nvPr/>
        </p:nvSpPr>
        <p:spPr>
          <a:xfrm>
            <a:off x="2771800" y="3003798"/>
            <a:ext cx="4801314" cy="707886"/>
          </a:xfrm>
          <a:prstGeom prst="rect">
            <a:avLst/>
          </a:prstGeom>
        </p:spPr>
        <p:txBody>
          <a:bodyPr wrap="none">
            <a:spAutoFit/>
          </a:bodyPr>
          <a:lstStyle/>
          <a:p>
            <a:r>
              <a:rPr lang="zh-CN" altLang="en-US" sz="40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学习教育的具体内容</a:t>
            </a:r>
            <a:endParaRPr lang="zh-CN" altLang="en-US" sz="40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28" name="Picture 4" descr="E:\0000000我图PPT\00001PNG素材\01党委政府\天安门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 y="2945310"/>
            <a:ext cx="4067668" cy="22187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00专题PPT\两学一做\545454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523" y="570597"/>
            <a:ext cx="4248472" cy="263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794556"/>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90"/>
                                          </p:val>
                                        </p:tav>
                                        <p:tav tm="100000">
                                          <p:val>
                                            <p:fltVal val="0"/>
                                          </p:val>
                                        </p:tav>
                                      </p:tavLst>
                                    </p:anim>
                                    <p:animEffect transition="in" filter="fade">
                                      <p:cBhvr>
                                        <p:cTn id="22" dur="5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 calcmode="lin" valueType="num">
                                      <p:cBhvr>
                                        <p:cTn id="27" dur="500" fill="hold"/>
                                        <p:tgtEl>
                                          <p:spTgt spid="11"/>
                                        </p:tgtEl>
                                        <p:attrNameLst>
                                          <p:attrName>style.rotation</p:attrName>
                                        </p:attrNameLst>
                                      </p:cBhvr>
                                      <p:tavLst>
                                        <p:tav tm="0">
                                          <p:val>
                                            <p:fltVal val="90"/>
                                          </p:val>
                                        </p:tav>
                                        <p:tav tm="100000">
                                          <p:val>
                                            <p:fltVal val="0"/>
                                          </p:val>
                                        </p:tav>
                                      </p:tavLst>
                                    </p:anim>
                                    <p:animEffect transition="in" filter="fade">
                                      <p:cBhvr>
                                        <p:cTn id="28" dur="500"/>
                                        <p:tgtEl>
                                          <p:spTgt spid="11"/>
                                        </p:tgtEl>
                                      </p:cBhvr>
                                    </p:animEffect>
                                  </p:child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additive="base">
                                        <p:cTn id="32" dur="500" fill="hold"/>
                                        <p:tgtEl>
                                          <p:spTgt spid="1028"/>
                                        </p:tgtEl>
                                        <p:attrNameLst>
                                          <p:attrName>ppt_x</p:attrName>
                                        </p:attrNameLst>
                                      </p:cBhvr>
                                      <p:tavLst>
                                        <p:tav tm="0">
                                          <p:val>
                                            <p:strVal val="0-#ppt_w/2"/>
                                          </p:val>
                                        </p:tav>
                                        <p:tav tm="100000">
                                          <p:val>
                                            <p:strVal val="#ppt_x"/>
                                          </p:val>
                                        </p:tav>
                                      </p:tavLst>
                                    </p:anim>
                                    <p:anim calcmode="lin" valueType="num">
                                      <p:cBhvr additive="base">
                                        <p:cTn id="33" dur="500" fill="hold"/>
                                        <p:tgtEl>
                                          <p:spTgt spid="1028"/>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1000"/>
                                        <p:tgtEl>
                                          <p:spTgt spid="2050"/>
                                        </p:tgtEl>
                                      </p:cBhvr>
                                    </p:animEffect>
                                    <p:anim calcmode="lin" valueType="num">
                                      <p:cBhvr>
                                        <p:cTn id="38" dur="1000" fill="hold"/>
                                        <p:tgtEl>
                                          <p:spTgt spid="2050"/>
                                        </p:tgtEl>
                                        <p:attrNameLst>
                                          <p:attrName>ppt_x</p:attrName>
                                        </p:attrNameLst>
                                      </p:cBhvr>
                                      <p:tavLst>
                                        <p:tav tm="0">
                                          <p:val>
                                            <p:strVal val="#ppt_x"/>
                                          </p:val>
                                        </p:tav>
                                        <p:tav tm="100000">
                                          <p:val>
                                            <p:strVal val="#ppt_x"/>
                                          </p:val>
                                        </p:tav>
                                      </p:tavLst>
                                    </p:anim>
                                    <p:anim calcmode="lin" valueType="num">
                                      <p:cBhvr>
                                        <p:cTn id="39" dur="1000" fill="hold"/>
                                        <p:tgtEl>
                                          <p:spTgt spid="2050"/>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6" presetClass="entr" presetSubtype="21"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1"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我图PPT\00001PNG素材\01党委政府\未标题-2.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8000" contrast="28000"/>
                    </a14:imgEffect>
                  </a14:imgLayer>
                </a14:imgProps>
              </a:ext>
              <a:ext uri="{28A0092B-C50C-407E-A947-70E740481C1C}">
                <a14:useLocalDpi xmlns:a14="http://schemas.microsoft.com/office/drawing/2010/main" val="0"/>
              </a:ext>
            </a:extLst>
          </a:blip>
          <a:srcRect/>
          <a:stretch>
            <a:fillRect/>
          </a:stretch>
        </p:blipFill>
        <p:spPr bwMode="auto">
          <a:xfrm>
            <a:off x="539552" y="627534"/>
            <a:ext cx="4055689" cy="130592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066849" y="1203598"/>
            <a:ext cx="1723549" cy="461665"/>
          </a:xfrm>
          <a:prstGeom prst="rect">
            <a:avLst/>
          </a:prstGeom>
        </p:spPr>
        <p:txBody>
          <a:bodyPr wrap="none">
            <a:spAutoFit/>
          </a:bodyPr>
          <a:lstStyle/>
          <a:p>
            <a:pPr lvl="0">
              <a:defRPr/>
            </a:pPr>
            <a:r>
              <a:rPr lang="zh-CN" altLang="en-US" sz="2400" b="1" dirty="0">
                <a:solidFill>
                  <a:srgbClr val="FFFF00"/>
                </a:solidFill>
                <a:latin typeface="微软雅黑" pitchFamily="34" charset="-122"/>
                <a:ea typeface="微软雅黑" pitchFamily="34" charset="-122"/>
              </a:rPr>
              <a:t>学党章党规</a:t>
            </a:r>
            <a:endParaRPr lang="zh-CN" altLang="en-US" sz="2400" b="1" kern="0" cap="all" dirty="0">
              <a:ln w="0">
                <a:noFill/>
              </a:ln>
              <a:solidFill>
                <a:srgbClr val="FFFF00"/>
              </a:solidFill>
              <a:latin typeface="微软雅黑" pitchFamily="34" charset="-122"/>
              <a:ea typeface="微软雅黑" pitchFamily="34" charset="-122"/>
            </a:endParaRPr>
          </a:p>
        </p:txBody>
      </p:sp>
      <p:pic>
        <p:nvPicPr>
          <p:cNvPr id="4" name="Picture 2" descr="\\Sy\e\我图PPT\PNG政府党建\党标红色.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622022" y="1851670"/>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1147145" y="1842987"/>
            <a:ext cx="6737223" cy="584747"/>
          </a:xfrm>
          <a:prstGeom prst="rect">
            <a:avLst/>
          </a:prstGeom>
        </p:spPr>
        <p:txBody>
          <a:bodyPr wrap="square" lIns="91413" tIns="45706" rIns="91413" bIns="45706">
            <a:spAutoFit/>
          </a:bodyPr>
          <a:lstStyle/>
          <a:p>
            <a:pPr lvl="0" defTabSz="914400">
              <a:defRPr/>
            </a:pPr>
            <a:r>
              <a:rPr lang="zh-CN" altLang="en-US" sz="1600" dirty="0" smtClean="0">
                <a:solidFill>
                  <a:srgbClr val="FF0000"/>
                </a:solidFill>
                <a:latin typeface="微软雅黑" pitchFamily="34" charset="-122"/>
                <a:ea typeface="微软雅黑" pitchFamily="34" charset="-122"/>
              </a:rPr>
              <a:t>逐条</a:t>
            </a:r>
            <a:r>
              <a:rPr lang="zh-CN" altLang="en-US" sz="1600" dirty="0">
                <a:solidFill>
                  <a:srgbClr val="FF0000"/>
                </a:solidFill>
                <a:latin typeface="微软雅黑" pitchFamily="34" charset="-122"/>
                <a:ea typeface="微软雅黑" pitchFamily="34" charset="-122"/>
              </a:rPr>
              <a:t>逐句通读党章，全面理解党的纲领，牢记入党誓词，牢记党的宗旨，牢记党员义务和</a:t>
            </a:r>
            <a:r>
              <a:rPr lang="zh-CN" altLang="en-US" sz="1600" dirty="0" smtClean="0">
                <a:solidFill>
                  <a:srgbClr val="FF0000"/>
                </a:solidFill>
                <a:latin typeface="微软雅黑" pitchFamily="34" charset="-122"/>
                <a:ea typeface="微软雅黑" pitchFamily="34" charset="-122"/>
              </a:rPr>
              <a:t>权利</a:t>
            </a:r>
            <a:r>
              <a:rPr lang="zh-CN" altLang="en-US" sz="1600" dirty="0">
                <a:solidFill>
                  <a:srgbClr val="FF0000"/>
                </a:solidFill>
                <a:latin typeface="微软雅黑" pitchFamily="34" charset="-122"/>
                <a:ea typeface="微软雅黑" pitchFamily="34" charset="-122"/>
              </a:rPr>
              <a:t>。</a:t>
            </a:r>
            <a:endParaRPr kumimoji="0" lang="zh-CN" altLang="en-US" sz="1600" b="1" i="0" u="none" strike="noStrike" kern="0" cap="none" spc="0" normalizeH="0" baseline="0" noProof="0" dirty="0">
              <a:ln w="1905"/>
              <a:solidFill>
                <a:srgbClr val="FF0000"/>
              </a:solidFill>
              <a:effectLst/>
              <a:uLnTx/>
              <a:uFillTx/>
              <a:latin typeface="微软雅黑" panose="020B0503020204020204" pitchFamily="34" charset="-122"/>
              <a:ea typeface="微软雅黑" panose="020B0503020204020204" pitchFamily="34" charset="-122"/>
            </a:endParaRPr>
          </a:p>
        </p:txBody>
      </p:sp>
      <p:pic>
        <p:nvPicPr>
          <p:cNvPr id="6" name="Picture 2" descr="\\Sy\e\我图PPT\PNG政府党建\党标红色.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622022" y="2702595"/>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1216928" y="2635075"/>
            <a:ext cx="4579208" cy="584747"/>
          </a:xfrm>
          <a:prstGeom prst="rect">
            <a:avLst/>
          </a:prstGeom>
        </p:spPr>
        <p:txBody>
          <a:bodyPr wrap="square" lIns="91413" tIns="45706" rIns="91413" bIns="45706">
            <a:spAutoFit/>
          </a:bodyPr>
          <a:lstStyle/>
          <a:p>
            <a:pPr lvl="0" defTabSz="914400">
              <a:defRPr/>
            </a:pPr>
            <a:r>
              <a:rPr lang="zh-CN" altLang="en-US" sz="1600" dirty="0">
                <a:solidFill>
                  <a:srgbClr val="FF0000"/>
                </a:solidFill>
                <a:latin typeface="微软雅黑" pitchFamily="34" charset="-122"/>
                <a:ea typeface="微软雅黑" pitchFamily="34" charset="-122"/>
              </a:rPr>
              <a:t>认真学习</a:t>
            </a:r>
            <a:r>
              <a:rPr lang="en-US" altLang="zh-CN" sz="1600" dirty="0">
                <a:solidFill>
                  <a:srgbClr val="FF0000"/>
                </a:solidFill>
                <a:latin typeface="微软雅黑" pitchFamily="34" charset="-122"/>
                <a:ea typeface="微软雅黑" pitchFamily="34" charset="-122"/>
              </a:rPr>
              <a:t>《</a:t>
            </a:r>
            <a:r>
              <a:rPr lang="zh-CN" altLang="en-US" sz="1600" dirty="0">
                <a:solidFill>
                  <a:srgbClr val="FF0000"/>
                </a:solidFill>
                <a:latin typeface="微软雅黑" pitchFamily="34" charset="-122"/>
                <a:ea typeface="微软雅黑" pitchFamily="34" charset="-122"/>
              </a:rPr>
              <a:t>中国共产党廉洁自律准则</a:t>
            </a:r>
            <a:r>
              <a:rPr lang="en-US" altLang="zh-CN" sz="1600" dirty="0">
                <a:solidFill>
                  <a:srgbClr val="FF0000"/>
                </a:solidFill>
                <a:latin typeface="微软雅黑" pitchFamily="34" charset="-122"/>
                <a:ea typeface="微软雅黑" pitchFamily="34" charset="-122"/>
              </a:rPr>
              <a:t>》</a:t>
            </a:r>
            <a:r>
              <a:rPr lang="zh-CN" altLang="en-US" sz="1600" dirty="0" smtClean="0">
                <a:solidFill>
                  <a:srgbClr val="FF0000"/>
                </a:solidFill>
                <a:latin typeface="微软雅黑" pitchFamily="34" charset="-122"/>
                <a:ea typeface="微软雅黑" pitchFamily="34" charset="-122"/>
              </a:rPr>
              <a:t>、</a:t>
            </a:r>
            <a:endParaRPr lang="en-US" altLang="zh-CN" sz="1600" dirty="0" smtClean="0">
              <a:solidFill>
                <a:srgbClr val="FF0000"/>
              </a:solidFill>
              <a:latin typeface="微软雅黑" pitchFamily="34" charset="-122"/>
              <a:ea typeface="微软雅黑" pitchFamily="34" charset="-122"/>
            </a:endParaRPr>
          </a:p>
          <a:p>
            <a:pPr lvl="0" defTabSz="914400">
              <a:defRPr/>
            </a:pPr>
            <a:r>
              <a:rPr lang="en-US" altLang="zh-CN" sz="1600" dirty="0" smtClean="0">
                <a:solidFill>
                  <a:srgbClr val="FF0000"/>
                </a:solidFill>
                <a:latin typeface="微软雅黑" pitchFamily="34" charset="-122"/>
                <a:ea typeface="微软雅黑" pitchFamily="34" charset="-122"/>
              </a:rPr>
              <a:t>《</a:t>
            </a:r>
            <a:r>
              <a:rPr lang="zh-CN" altLang="en-US" sz="1600" dirty="0">
                <a:solidFill>
                  <a:srgbClr val="FF0000"/>
                </a:solidFill>
                <a:latin typeface="微软雅黑" pitchFamily="34" charset="-122"/>
                <a:ea typeface="微软雅黑" pitchFamily="34" charset="-122"/>
              </a:rPr>
              <a:t>中国共产党纪律处分条例</a:t>
            </a:r>
            <a:r>
              <a:rPr lang="en-US" altLang="zh-CN" sz="1600" dirty="0">
                <a:solidFill>
                  <a:srgbClr val="FF0000"/>
                </a:solidFill>
                <a:latin typeface="微软雅黑" pitchFamily="34" charset="-122"/>
                <a:ea typeface="微软雅黑" pitchFamily="34" charset="-122"/>
              </a:rPr>
              <a:t>》</a:t>
            </a:r>
            <a:r>
              <a:rPr lang="zh-CN" altLang="en-US" sz="1600" dirty="0">
                <a:solidFill>
                  <a:srgbClr val="FF0000"/>
                </a:solidFill>
                <a:latin typeface="微软雅黑" pitchFamily="34" charset="-122"/>
                <a:ea typeface="微软雅黑" pitchFamily="34" charset="-122"/>
              </a:rPr>
              <a:t>等党内</a:t>
            </a:r>
            <a:r>
              <a:rPr lang="zh-CN" altLang="en-US" sz="1600" dirty="0" smtClean="0">
                <a:solidFill>
                  <a:srgbClr val="FF0000"/>
                </a:solidFill>
                <a:latin typeface="微软雅黑" pitchFamily="34" charset="-122"/>
                <a:ea typeface="微软雅黑" pitchFamily="34" charset="-122"/>
              </a:rPr>
              <a:t>法规。</a:t>
            </a:r>
            <a:endParaRPr kumimoji="0" lang="zh-CN" altLang="en-US" sz="1600" b="1" i="0" u="none" strike="noStrike" kern="0" cap="none" spc="0" normalizeH="0" baseline="0" noProof="0" dirty="0">
              <a:ln w="1905"/>
              <a:solidFill>
                <a:srgbClr val="FF0000"/>
              </a:solidFill>
              <a:effectLst/>
              <a:uLnTx/>
              <a:uFillTx/>
              <a:latin typeface="微软雅黑" panose="020B0503020204020204" pitchFamily="34" charset="-122"/>
              <a:ea typeface="微软雅黑" panose="020B0503020204020204" pitchFamily="34" charset="-122"/>
            </a:endParaRPr>
          </a:p>
        </p:txBody>
      </p:sp>
      <p:pic>
        <p:nvPicPr>
          <p:cNvPr id="8" name="Picture 2" descr="\\Sy\e\我图PPT\PNG政府党建\党标红色.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622022" y="4034240"/>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矩形 8"/>
          <p:cNvSpPr/>
          <p:nvPr/>
        </p:nvSpPr>
        <p:spPr>
          <a:xfrm>
            <a:off x="1216928" y="4014840"/>
            <a:ext cx="4579208" cy="1077190"/>
          </a:xfrm>
          <a:prstGeom prst="rect">
            <a:avLst/>
          </a:prstGeom>
        </p:spPr>
        <p:txBody>
          <a:bodyPr wrap="square" lIns="91413" tIns="45706" rIns="91413" bIns="45706">
            <a:spAutoFit/>
          </a:bodyPr>
          <a:lstStyle/>
          <a:p>
            <a:pPr defTabSz="914400">
              <a:defRPr/>
            </a:pPr>
            <a:r>
              <a:rPr lang="zh-CN" altLang="en-US" sz="1600" dirty="0">
                <a:solidFill>
                  <a:srgbClr val="FF0000"/>
                </a:solidFill>
                <a:latin typeface="微软雅黑" pitchFamily="34" charset="-122"/>
                <a:ea typeface="微软雅黑" pitchFamily="34" charset="-122"/>
              </a:rPr>
              <a:t>从周永康、薄熙来、徐才厚、郭伯雄、令计划等违纪违法案件中汲取教训，肃清恶劣</a:t>
            </a:r>
            <a:r>
              <a:rPr lang="zh-CN" altLang="en-US" sz="1600" dirty="0" smtClean="0">
                <a:solidFill>
                  <a:srgbClr val="FF0000"/>
                </a:solidFill>
                <a:latin typeface="微软雅黑" pitchFamily="34" charset="-122"/>
                <a:ea typeface="微软雅黑" pitchFamily="34" charset="-122"/>
              </a:rPr>
              <a:t>影响，发挥反面</a:t>
            </a:r>
            <a:r>
              <a:rPr lang="zh-CN" altLang="en-US" sz="1600" dirty="0">
                <a:solidFill>
                  <a:srgbClr val="FF0000"/>
                </a:solidFill>
                <a:latin typeface="微软雅黑" pitchFamily="34" charset="-122"/>
                <a:ea typeface="微软雅黑" pitchFamily="34" charset="-122"/>
              </a:rPr>
              <a:t>典型的警示</a:t>
            </a:r>
            <a:r>
              <a:rPr lang="zh-CN" altLang="en-US" sz="1600" dirty="0" smtClean="0">
                <a:solidFill>
                  <a:srgbClr val="FF0000"/>
                </a:solidFill>
                <a:latin typeface="微软雅黑" pitchFamily="34" charset="-122"/>
                <a:ea typeface="微软雅黑" pitchFamily="34" charset="-122"/>
              </a:rPr>
              <a:t>作用。</a:t>
            </a:r>
            <a:endParaRPr lang="zh-CN" altLang="en-US" sz="1600" b="1" kern="0" dirty="0">
              <a:ln w="1905"/>
              <a:solidFill>
                <a:srgbClr val="FF0000"/>
              </a:solidFill>
              <a:latin typeface="微软雅黑" panose="020B0503020204020204" pitchFamily="34" charset="-122"/>
              <a:ea typeface="微软雅黑" panose="020B0503020204020204" pitchFamily="34" charset="-122"/>
            </a:endParaRPr>
          </a:p>
          <a:p>
            <a:pPr lvl="0" defTabSz="914400">
              <a:defRPr/>
            </a:pPr>
            <a:endParaRPr kumimoji="0" lang="zh-CN" altLang="en-US" sz="1600" b="1" i="0" u="none" strike="noStrike" kern="0" cap="none" spc="0" normalizeH="0" baseline="0" noProof="0" dirty="0">
              <a:ln w="1905"/>
              <a:solidFill>
                <a:srgbClr val="FF0000"/>
              </a:solidFill>
              <a:effectLst/>
              <a:uLnTx/>
              <a:uFillTx/>
              <a:latin typeface="微软雅黑" panose="020B0503020204020204" pitchFamily="34" charset="-122"/>
              <a:ea typeface="微软雅黑" panose="020B0503020204020204" pitchFamily="34" charset="-122"/>
            </a:endParaRPr>
          </a:p>
        </p:txBody>
      </p:sp>
      <p:pic>
        <p:nvPicPr>
          <p:cNvPr id="10" name="Picture 2" descr="\\Sy\e\我图PPT\PNG政府党建\党标红色.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622022" y="3422675"/>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1216928" y="3336623"/>
            <a:ext cx="4579208" cy="584747"/>
          </a:xfrm>
          <a:prstGeom prst="rect">
            <a:avLst/>
          </a:prstGeom>
        </p:spPr>
        <p:txBody>
          <a:bodyPr wrap="square" lIns="91413" tIns="45706" rIns="91413" bIns="45706">
            <a:spAutoFit/>
          </a:bodyPr>
          <a:lstStyle/>
          <a:p>
            <a:pPr lvl="0" defTabSz="914400">
              <a:defRPr/>
            </a:pPr>
            <a:r>
              <a:rPr lang="zh-CN" altLang="en-US" sz="1600" dirty="0">
                <a:solidFill>
                  <a:srgbClr val="FF0000"/>
                </a:solidFill>
                <a:latin typeface="微软雅黑" pitchFamily="34" charset="-122"/>
                <a:ea typeface="微软雅黑" pitchFamily="34" charset="-122"/>
              </a:rPr>
              <a:t>学习党的历史，学习革命先辈和先进典型</a:t>
            </a:r>
            <a:r>
              <a:rPr lang="zh-CN" altLang="en-US" sz="1600" dirty="0" smtClean="0">
                <a:solidFill>
                  <a:srgbClr val="FF0000"/>
                </a:solidFill>
                <a:latin typeface="微软雅黑" pitchFamily="34" charset="-122"/>
                <a:ea typeface="微软雅黑" pitchFamily="34" charset="-122"/>
              </a:rPr>
              <a:t>，</a:t>
            </a:r>
            <a:r>
              <a:rPr lang="zh-CN" altLang="en-US" sz="1600" dirty="0">
                <a:solidFill>
                  <a:srgbClr val="FF0000"/>
                </a:solidFill>
                <a:latin typeface="微软雅黑" pitchFamily="34" charset="-122"/>
                <a:ea typeface="微软雅黑" pitchFamily="34" charset="-122"/>
              </a:rPr>
              <a:t>发挥正面典型的激励</a:t>
            </a:r>
            <a:r>
              <a:rPr lang="zh-CN" altLang="en-US" sz="1600" dirty="0" smtClean="0">
                <a:solidFill>
                  <a:srgbClr val="FF0000"/>
                </a:solidFill>
                <a:latin typeface="微软雅黑" pitchFamily="34" charset="-122"/>
                <a:ea typeface="微软雅黑" pitchFamily="34" charset="-122"/>
              </a:rPr>
              <a:t>作用。</a:t>
            </a:r>
            <a:endParaRPr lang="zh-CN" altLang="en-US" sz="1600" b="1" kern="0" dirty="0">
              <a:ln w="1905"/>
              <a:solidFill>
                <a:srgbClr val="FF0000"/>
              </a:solidFill>
              <a:latin typeface="微软雅黑" panose="020B0503020204020204" pitchFamily="34" charset="-122"/>
              <a:ea typeface="微软雅黑" panose="020B0503020204020204" pitchFamily="34" charset="-122"/>
            </a:endParaRPr>
          </a:p>
        </p:txBody>
      </p:sp>
      <p:sp>
        <p:nvSpPr>
          <p:cNvPr id="12" name="标题 1"/>
          <p:cNvSpPr txBox="1">
            <a:spLocks/>
          </p:cNvSpPr>
          <p:nvPr/>
        </p:nvSpPr>
        <p:spPr>
          <a:xfrm>
            <a:off x="1171356" y="195486"/>
            <a:ext cx="5416868" cy="461665"/>
          </a:xfrm>
          <a:prstGeom prst="rect">
            <a:avLst/>
          </a:prstGeom>
        </p:spPr>
        <p:txBody>
          <a:bodyPr wrap="none">
            <a:spAutoFit/>
          </a:bodyPr>
          <a:lstStyle>
            <a:defPPr>
              <a:defRPr lang="zh-CN"/>
            </a:defPPr>
            <a:lvl1pPr>
              <a:defRPr sz="2400" b="1">
                <a:latin typeface="微软雅黑" pitchFamily="34" charset="-122"/>
                <a:ea typeface="微软雅黑" pitchFamily="34" charset="-122"/>
              </a:defRPr>
            </a:lvl1pPr>
          </a:lstStyle>
          <a:p>
            <a:r>
              <a:rPr lang="zh-CN" altLang="en-US" dirty="0"/>
              <a:t>“两学一做”学习教育的第一个“学”</a:t>
            </a:r>
          </a:p>
        </p:txBody>
      </p:sp>
      <p:pic>
        <p:nvPicPr>
          <p:cNvPr id="6146" name="Picture 2" descr="E:\00专题PPT\两学一做\86469d49-a796-4f5e-a80e-aa1742049da6.jpg"/>
          <p:cNvPicPr>
            <a:picLocks noChangeAspect="1" noChangeArrowheads="1"/>
          </p:cNvPicPr>
          <p:nvPr/>
        </p:nvPicPr>
        <p:blipFill rotWithShape="1">
          <a:blip r:embed="rId8">
            <a:extLst>
              <a:ext uri="{28A0092B-C50C-407E-A947-70E740481C1C}">
                <a14:useLocalDpi xmlns:a14="http://schemas.microsoft.com/office/drawing/2010/main" val="0"/>
              </a:ext>
            </a:extLst>
          </a:blip>
          <a:srcRect l="18682"/>
          <a:stretch/>
        </p:blipFill>
        <p:spPr bwMode="auto">
          <a:xfrm>
            <a:off x="5940152" y="2427735"/>
            <a:ext cx="2664296" cy="223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796736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 fill="hold"/>
                                        <p:tgtEl>
                                          <p:spTgt spid="3"/>
                                        </p:tgtEl>
                                        <p:attrNameLst>
                                          <p:attrName>ppt_w</p:attrName>
                                        </p:attrNameLst>
                                      </p:cBhvr>
                                      <p:tavLst>
                                        <p:tav tm="0">
                                          <p:val>
                                            <p:fltVal val="0"/>
                                          </p:val>
                                        </p:tav>
                                        <p:tav tm="100000">
                                          <p:val>
                                            <p:strVal val="#ppt_w"/>
                                          </p:val>
                                        </p:tav>
                                      </p:tavLst>
                                    </p:anim>
                                    <p:anim calcmode="lin" valueType="num">
                                      <p:cBhvr>
                                        <p:cTn id="16" dur="200" fill="hold"/>
                                        <p:tgtEl>
                                          <p:spTgt spid="3"/>
                                        </p:tgtEl>
                                        <p:attrNameLst>
                                          <p:attrName>ppt_h</p:attrName>
                                        </p:attrNameLst>
                                      </p:cBhvr>
                                      <p:tavLst>
                                        <p:tav tm="0">
                                          <p:val>
                                            <p:fltVal val="0"/>
                                          </p:val>
                                        </p:tav>
                                        <p:tav tm="100000">
                                          <p:val>
                                            <p:strVal val="#ppt_h"/>
                                          </p:val>
                                        </p:tav>
                                      </p:tavLst>
                                    </p:anim>
                                    <p:animEffect transition="in" filter="fade">
                                      <p:cBhvr>
                                        <p:cTn id="17" dur="200"/>
                                        <p:tgtEl>
                                          <p:spTgt spid="3"/>
                                        </p:tgtEl>
                                      </p:cBhvr>
                                    </p:animEffect>
                                  </p:childTnLst>
                                </p:cTn>
                              </p:par>
                            </p:childTnLst>
                          </p:cTn>
                        </p:par>
                        <p:par>
                          <p:cTn id="18" fill="hold">
                            <p:stCondLst>
                              <p:cond delay="1200"/>
                            </p:stCondLst>
                            <p:childTnLst>
                              <p:par>
                                <p:cTn id="19" presetID="6" presetClass="emph" presetSubtype="0" fill="hold" grpId="1" nodeType="afterEffect">
                                  <p:stCondLst>
                                    <p:cond delay="0"/>
                                  </p:stCondLst>
                                  <p:childTnLst>
                                    <p:animScale>
                                      <p:cBhvr>
                                        <p:cTn id="20" dur="100" fill="hold"/>
                                        <p:tgtEl>
                                          <p:spTgt spid="3"/>
                                        </p:tgtEl>
                                      </p:cBhvr>
                                      <p:by x="115000" y="115000"/>
                                    </p:animScale>
                                  </p:childTnLst>
                                </p:cTn>
                              </p:par>
                              <p:par>
                                <p:cTn id="21" presetID="6" presetClass="emph" presetSubtype="0" fill="hold" grpId="2" nodeType="withEffect">
                                  <p:stCondLst>
                                    <p:cond delay="200"/>
                                  </p:stCondLst>
                                  <p:childTnLst>
                                    <p:animScale>
                                      <p:cBhvr>
                                        <p:cTn id="22" dur="100" fill="hold"/>
                                        <p:tgtEl>
                                          <p:spTgt spid="3"/>
                                        </p:tgtEl>
                                      </p:cBhvr>
                                      <p:by x="85000" y="85000"/>
                                    </p:animScale>
                                  </p:childTnLst>
                                </p:cTn>
                              </p:par>
                            </p:childTnLst>
                          </p:cTn>
                        </p:par>
                        <p:par>
                          <p:cTn id="23" fill="hold">
                            <p:stCondLst>
                              <p:cond delay="1500"/>
                            </p:stCondLst>
                            <p:childTnLst>
                              <p:par>
                                <p:cTn id="24" presetID="6" presetClass="emph" presetSubtype="0" fill="hold" grpId="3" nodeType="afterEffect">
                                  <p:stCondLst>
                                    <p:cond delay="0"/>
                                  </p:stCondLst>
                                  <p:childTnLst>
                                    <p:animScale>
                                      <p:cBhvr>
                                        <p:cTn id="25" dur="100" fill="hold"/>
                                        <p:tgtEl>
                                          <p:spTgt spid="3"/>
                                        </p:tgtEl>
                                      </p:cBhvr>
                                      <p:by x="105000" y="105000"/>
                                    </p:animScale>
                                  </p:childTnLst>
                                </p:cTn>
                              </p:par>
                              <p:par>
                                <p:cTn id="26" presetID="6" presetClass="emph" presetSubtype="0" fill="hold" grpId="4" nodeType="withEffect">
                                  <p:stCondLst>
                                    <p:cond delay="200"/>
                                  </p:stCondLst>
                                  <p:childTnLst>
                                    <p:animScale>
                                      <p:cBhvr>
                                        <p:cTn id="27" dur="100" fill="hold"/>
                                        <p:tgtEl>
                                          <p:spTgt spid="3"/>
                                        </p:tgtEl>
                                      </p:cBhvr>
                                      <p:by x="95000" y="95000"/>
                                    </p:animScale>
                                  </p:childTnLst>
                                </p:cTn>
                              </p:par>
                            </p:childTnLst>
                          </p:cTn>
                        </p:par>
                        <p:par>
                          <p:cTn id="28" fill="hold">
                            <p:stCondLst>
                              <p:cond delay="1800"/>
                            </p:stCondLst>
                            <p:childTnLst>
                              <p:par>
                                <p:cTn id="29" presetID="2" presetClass="entr" presetSubtype="4"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23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par>
                          <p:cTn id="37" fill="hold">
                            <p:stCondLst>
                              <p:cond delay="2800"/>
                            </p:stCondLst>
                            <p:childTnLst>
                              <p:par>
                                <p:cTn id="38" presetID="2" presetClass="entr" presetSubtype="4"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par>
                          <p:cTn id="42" fill="hold">
                            <p:stCondLst>
                              <p:cond delay="33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par>
                          <p:cTn id="46" fill="hold">
                            <p:stCondLst>
                              <p:cond delay="3800"/>
                            </p:stCondLst>
                            <p:childTnLst>
                              <p:par>
                                <p:cTn id="47" presetID="2" presetClass="entr" presetSubtype="4"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43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par>
                          <p:cTn id="55" fill="hold">
                            <p:stCondLst>
                              <p:cond delay="4800"/>
                            </p:stCondLst>
                            <p:childTnLst>
                              <p:par>
                                <p:cTn id="56" presetID="2" presetClass="entr" presetSubtype="4"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par>
                          <p:cTn id="60" fill="hold">
                            <p:stCondLst>
                              <p:cond delay="5300"/>
                            </p:stCondLst>
                            <p:childTnLst>
                              <p:par>
                                <p:cTn id="61" presetID="22" presetClass="entr" presetSubtype="8"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childTnLst>
                          </p:cTn>
                        </p:par>
                        <p:par>
                          <p:cTn id="64" fill="hold">
                            <p:stCondLst>
                              <p:cond delay="5800"/>
                            </p:stCondLst>
                            <p:childTnLst>
                              <p:par>
                                <p:cTn id="65" presetID="6" presetClass="entr" presetSubtype="16" fill="hold" nodeType="afterEffect">
                                  <p:stCondLst>
                                    <p:cond delay="0"/>
                                  </p:stCondLst>
                                  <p:childTnLst>
                                    <p:set>
                                      <p:cBhvr>
                                        <p:cTn id="66" dur="1" fill="hold">
                                          <p:stCondLst>
                                            <p:cond delay="0"/>
                                          </p:stCondLst>
                                        </p:cTn>
                                        <p:tgtEl>
                                          <p:spTgt spid="6146"/>
                                        </p:tgtEl>
                                        <p:attrNameLst>
                                          <p:attrName>style.visibility</p:attrName>
                                        </p:attrNameLst>
                                      </p:cBhvr>
                                      <p:to>
                                        <p:strVal val="visible"/>
                                      </p:to>
                                    </p:set>
                                    <p:animEffect transition="in" filter="circle(in)">
                                      <p:cBhvr>
                                        <p:cTn id="67" dur="125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3" grpId="4"/>
      <p:bldP spid="5" grpId="0"/>
      <p:bldP spid="7" grpId="0"/>
      <p:bldP spid="9"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我图PPT\00001PNG素材\01党委政府\未标题-2.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7000" contrast="23000"/>
                    </a14:imgEffect>
                  </a14:imgLayer>
                </a14:imgProps>
              </a:ext>
              <a:ext uri="{28A0092B-C50C-407E-A947-70E740481C1C}">
                <a14:useLocalDpi xmlns:a14="http://schemas.microsoft.com/office/drawing/2010/main" val="0"/>
              </a:ext>
            </a:extLst>
          </a:blip>
          <a:srcRect/>
          <a:stretch>
            <a:fillRect/>
          </a:stretch>
        </p:blipFill>
        <p:spPr bwMode="auto">
          <a:xfrm>
            <a:off x="2226407" y="754155"/>
            <a:ext cx="4055689" cy="130592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753704" y="1330219"/>
            <a:ext cx="1723549" cy="461665"/>
          </a:xfrm>
          <a:prstGeom prst="rect">
            <a:avLst/>
          </a:prstGeom>
        </p:spPr>
        <p:txBody>
          <a:bodyPr wrap="none">
            <a:spAutoFit/>
          </a:bodyPr>
          <a:lstStyle/>
          <a:p>
            <a:pPr lvl="0">
              <a:defRPr/>
            </a:pPr>
            <a:r>
              <a:rPr lang="zh-CN" altLang="en-US" sz="2400" b="1" dirty="0" smtClean="0">
                <a:solidFill>
                  <a:srgbClr val="FFFF00"/>
                </a:solidFill>
                <a:latin typeface="微软雅黑" pitchFamily="34" charset="-122"/>
                <a:ea typeface="微软雅黑" pitchFamily="34" charset="-122"/>
              </a:rPr>
              <a:t>学系列讲话</a:t>
            </a:r>
            <a:endParaRPr lang="zh-CN" altLang="en-US" sz="2400" b="1" kern="0" cap="all" dirty="0">
              <a:ln w="0">
                <a:noFill/>
              </a:ln>
              <a:solidFill>
                <a:srgbClr val="FFFF00"/>
              </a:solidFill>
              <a:latin typeface="微软雅黑" pitchFamily="34" charset="-122"/>
              <a:ea typeface="微软雅黑" pitchFamily="34" charset="-122"/>
            </a:endParaRPr>
          </a:p>
        </p:txBody>
      </p:sp>
      <p:pic>
        <p:nvPicPr>
          <p:cNvPr id="4" name="Picture 2" descr="\\Sy\e\我图PPT\PNG政府党建\党标红色.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2195736" y="2032324"/>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2690187" y="1960316"/>
            <a:ext cx="6017279" cy="954079"/>
          </a:xfrm>
          <a:prstGeom prst="rect">
            <a:avLst/>
          </a:prstGeom>
        </p:spPr>
        <p:txBody>
          <a:bodyPr wrap="square" lIns="91413" tIns="45706" rIns="91413" bIns="45706">
            <a:spAutoFit/>
          </a:bodyPr>
          <a:lstStyle/>
          <a:p>
            <a:pPr lvl="0" defTabSz="914400">
              <a:defRPr/>
            </a:pPr>
            <a:r>
              <a:rPr lang="zh-CN" altLang="en-US" dirty="0">
                <a:solidFill>
                  <a:srgbClr val="C00000"/>
                </a:solidFill>
                <a:latin typeface="微软雅黑" pitchFamily="34" charset="-122"/>
                <a:ea typeface="微软雅黑" pitchFamily="34" charset="-122"/>
              </a:rPr>
              <a:t>认真学习习近平总书记关于改革发展稳定、内政外交国防、治党治国治军的重要思想，认真学习以习近平同志为总书记的党中央治国理政新理念新思想新战略，引导党员深入领会系列重要讲话的丰富内涵和核心要义，深入领会贯穿其中的马克思主义立场观点方法。</a:t>
            </a:r>
            <a:endParaRPr kumimoji="0" lang="zh-CN" altLang="en-US" b="1" i="0" u="none" strike="noStrike" kern="0" cap="none" spc="0" normalizeH="0" baseline="0" noProof="0" dirty="0">
              <a:ln w="1905"/>
              <a:solidFill>
                <a:srgbClr val="C00000"/>
              </a:solidFill>
              <a:uLnTx/>
              <a:uFillTx/>
              <a:latin typeface="微软雅黑" panose="020B0503020204020204" pitchFamily="34" charset="-122"/>
              <a:ea typeface="微软雅黑" panose="020B0503020204020204" pitchFamily="34" charset="-122"/>
            </a:endParaRPr>
          </a:p>
        </p:txBody>
      </p:sp>
      <p:pic>
        <p:nvPicPr>
          <p:cNvPr id="8" name="Picture 2" descr="\\Sy\e\我图PPT\PNG政府党建\党标红色.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2195736" y="3418451"/>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矩形 8"/>
          <p:cNvSpPr/>
          <p:nvPr/>
        </p:nvSpPr>
        <p:spPr>
          <a:xfrm>
            <a:off x="2687961" y="3346443"/>
            <a:ext cx="6019166" cy="1169523"/>
          </a:xfrm>
          <a:prstGeom prst="rect">
            <a:avLst/>
          </a:prstGeom>
        </p:spPr>
        <p:txBody>
          <a:bodyPr wrap="square" lIns="91413" tIns="45706" rIns="91413" bIns="45706">
            <a:spAutoFit/>
          </a:bodyPr>
          <a:lstStyle/>
          <a:p>
            <a:pPr defTabSz="914400">
              <a:defRPr/>
            </a:pPr>
            <a:r>
              <a:rPr lang="zh-CN" altLang="en-US" dirty="0" smtClean="0">
                <a:solidFill>
                  <a:srgbClr val="C00000"/>
                </a:solidFill>
                <a:latin typeface="微软雅黑" pitchFamily="34" charset="-122"/>
                <a:ea typeface="微软雅黑" pitchFamily="34" charset="-122"/>
              </a:rPr>
              <a:t>习近平</a:t>
            </a:r>
            <a:r>
              <a:rPr lang="zh-CN" altLang="en-US" dirty="0">
                <a:solidFill>
                  <a:srgbClr val="C00000"/>
                </a:solidFill>
                <a:latin typeface="微软雅黑" pitchFamily="34" charset="-122"/>
                <a:ea typeface="微软雅黑" pitchFamily="34" charset="-122"/>
              </a:rPr>
              <a:t>总书记系列重要讲话要同学习马克思列宁主义、毛泽东思想、邓小平理论、“三个代表”重要思想、科学发展观结合起来，深刻理解党的科学理论既一脉相承又与时俱进的内在联系，坚定中国特色社会主义道路自信、理论自信、制度自信。要区别普通党员和党员领导干部，确定学习的重点内容。</a:t>
            </a:r>
            <a:endParaRPr kumimoji="0" lang="zh-CN" altLang="en-US" b="1" i="0" u="none" strike="noStrike" kern="0" cap="none" spc="0" normalizeH="0" baseline="0" noProof="0" dirty="0">
              <a:ln w="1905"/>
              <a:solidFill>
                <a:srgbClr val="C00000"/>
              </a:solidFill>
              <a:uLnTx/>
              <a:uFillTx/>
              <a:latin typeface="微软雅黑" panose="020B0503020204020204" pitchFamily="34" charset="-122"/>
              <a:ea typeface="微软雅黑" panose="020B0503020204020204" pitchFamily="34" charset="-122"/>
            </a:endParaRPr>
          </a:p>
        </p:txBody>
      </p:sp>
      <p:sp>
        <p:nvSpPr>
          <p:cNvPr id="12" name="标题 1"/>
          <p:cNvSpPr txBox="1">
            <a:spLocks/>
          </p:cNvSpPr>
          <p:nvPr/>
        </p:nvSpPr>
        <p:spPr>
          <a:xfrm>
            <a:off x="1171356" y="195486"/>
            <a:ext cx="5416868" cy="461665"/>
          </a:xfrm>
          <a:prstGeom prst="rect">
            <a:avLst/>
          </a:prstGeom>
        </p:spPr>
        <p:txBody>
          <a:bodyPr wrap="none">
            <a:spAutoFit/>
          </a:bodyPr>
          <a:lstStyle>
            <a:defPPr>
              <a:defRPr lang="zh-CN"/>
            </a:defPPr>
            <a:lvl1pPr>
              <a:defRPr sz="2400" b="1">
                <a:latin typeface="微软雅黑" pitchFamily="34" charset="-122"/>
                <a:ea typeface="微软雅黑" pitchFamily="34" charset="-122"/>
              </a:defRPr>
            </a:lvl1pPr>
          </a:lstStyle>
          <a:p>
            <a:r>
              <a:rPr lang="zh-CN" altLang="en-US" dirty="0"/>
              <a:t>“两学一做”学习教育的第二个“学”</a:t>
            </a:r>
          </a:p>
        </p:txBody>
      </p:sp>
      <p:pic>
        <p:nvPicPr>
          <p:cNvPr id="4098" name="Picture 2" descr="E:\0000000我图PPT\00001PNG素材\01党委政府\习主席2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60" y="870198"/>
            <a:ext cx="2025555" cy="422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284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0-#ppt_w/2"/>
                                          </p:val>
                                        </p:tav>
                                        <p:tav tm="100000">
                                          <p:val>
                                            <p:strVal val="#ppt_x"/>
                                          </p:val>
                                        </p:tav>
                                      </p:tavLst>
                                    </p:anim>
                                    <p:anim calcmode="lin" valueType="num">
                                      <p:cBhvr additive="base">
                                        <p:cTn id="12" dur="500" fill="hold"/>
                                        <p:tgtEl>
                                          <p:spTgt spid="409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500"/>
                            </p:stCondLst>
                            <p:childTnLst>
                              <p:par>
                                <p:cTn id="18" presetID="53"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200" fill="hold"/>
                                        <p:tgtEl>
                                          <p:spTgt spid="3"/>
                                        </p:tgtEl>
                                        <p:attrNameLst>
                                          <p:attrName>ppt_w</p:attrName>
                                        </p:attrNameLst>
                                      </p:cBhvr>
                                      <p:tavLst>
                                        <p:tav tm="0">
                                          <p:val>
                                            <p:fltVal val="0"/>
                                          </p:val>
                                        </p:tav>
                                        <p:tav tm="100000">
                                          <p:val>
                                            <p:strVal val="#ppt_w"/>
                                          </p:val>
                                        </p:tav>
                                      </p:tavLst>
                                    </p:anim>
                                    <p:anim calcmode="lin" valueType="num">
                                      <p:cBhvr>
                                        <p:cTn id="21" dur="200" fill="hold"/>
                                        <p:tgtEl>
                                          <p:spTgt spid="3"/>
                                        </p:tgtEl>
                                        <p:attrNameLst>
                                          <p:attrName>ppt_h</p:attrName>
                                        </p:attrNameLst>
                                      </p:cBhvr>
                                      <p:tavLst>
                                        <p:tav tm="0">
                                          <p:val>
                                            <p:fltVal val="0"/>
                                          </p:val>
                                        </p:tav>
                                        <p:tav tm="100000">
                                          <p:val>
                                            <p:strVal val="#ppt_h"/>
                                          </p:val>
                                        </p:tav>
                                      </p:tavLst>
                                    </p:anim>
                                    <p:animEffect transition="in" filter="fade">
                                      <p:cBhvr>
                                        <p:cTn id="22" dur="200"/>
                                        <p:tgtEl>
                                          <p:spTgt spid="3"/>
                                        </p:tgtEl>
                                      </p:cBhvr>
                                    </p:animEffect>
                                  </p:childTnLst>
                                </p:cTn>
                              </p:par>
                            </p:childTnLst>
                          </p:cTn>
                        </p:par>
                        <p:par>
                          <p:cTn id="23" fill="hold">
                            <p:stCondLst>
                              <p:cond delay="1700"/>
                            </p:stCondLst>
                            <p:childTnLst>
                              <p:par>
                                <p:cTn id="24" presetID="6" presetClass="emph" presetSubtype="0" fill="hold" grpId="1" nodeType="afterEffect">
                                  <p:stCondLst>
                                    <p:cond delay="0"/>
                                  </p:stCondLst>
                                  <p:childTnLst>
                                    <p:animScale>
                                      <p:cBhvr>
                                        <p:cTn id="25" dur="100" fill="hold"/>
                                        <p:tgtEl>
                                          <p:spTgt spid="3"/>
                                        </p:tgtEl>
                                      </p:cBhvr>
                                      <p:by x="115000" y="115000"/>
                                    </p:animScale>
                                  </p:childTnLst>
                                </p:cTn>
                              </p:par>
                              <p:par>
                                <p:cTn id="26" presetID="6" presetClass="emph" presetSubtype="0" fill="hold" grpId="2" nodeType="withEffect">
                                  <p:stCondLst>
                                    <p:cond delay="200"/>
                                  </p:stCondLst>
                                  <p:childTnLst>
                                    <p:animScale>
                                      <p:cBhvr>
                                        <p:cTn id="27" dur="100" fill="hold"/>
                                        <p:tgtEl>
                                          <p:spTgt spid="3"/>
                                        </p:tgtEl>
                                      </p:cBhvr>
                                      <p:by x="85000" y="85000"/>
                                    </p:animScale>
                                  </p:childTnLst>
                                </p:cTn>
                              </p:par>
                            </p:childTnLst>
                          </p:cTn>
                        </p:par>
                        <p:par>
                          <p:cTn id="28" fill="hold">
                            <p:stCondLst>
                              <p:cond delay="2000"/>
                            </p:stCondLst>
                            <p:childTnLst>
                              <p:par>
                                <p:cTn id="29" presetID="6" presetClass="emph" presetSubtype="0" fill="hold" grpId="3" nodeType="afterEffect">
                                  <p:stCondLst>
                                    <p:cond delay="0"/>
                                  </p:stCondLst>
                                  <p:childTnLst>
                                    <p:animScale>
                                      <p:cBhvr>
                                        <p:cTn id="30" dur="100" fill="hold"/>
                                        <p:tgtEl>
                                          <p:spTgt spid="3"/>
                                        </p:tgtEl>
                                      </p:cBhvr>
                                      <p:by x="105000" y="105000"/>
                                    </p:animScale>
                                  </p:childTnLst>
                                </p:cTn>
                              </p:par>
                              <p:par>
                                <p:cTn id="31" presetID="6" presetClass="emph" presetSubtype="0" fill="hold" grpId="4" nodeType="withEffect">
                                  <p:stCondLst>
                                    <p:cond delay="200"/>
                                  </p:stCondLst>
                                  <p:childTnLst>
                                    <p:animScale>
                                      <p:cBhvr>
                                        <p:cTn id="32" dur="100" fill="hold"/>
                                        <p:tgtEl>
                                          <p:spTgt spid="3"/>
                                        </p:tgtEl>
                                      </p:cBhvr>
                                      <p:by x="95000" y="95000"/>
                                    </p:animScale>
                                  </p:childTnLst>
                                </p:cTn>
                              </p:par>
                            </p:childTnLst>
                          </p:cTn>
                        </p:par>
                        <p:par>
                          <p:cTn id="33" fill="hold">
                            <p:stCondLst>
                              <p:cond delay="2300"/>
                            </p:stCondLst>
                            <p:childTnLst>
                              <p:par>
                                <p:cTn id="34" presetID="2" presetClass="entr" presetSubtype="4"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par>
                          <p:cTn id="38" fill="hold">
                            <p:stCondLst>
                              <p:cond delay="28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par>
                          <p:cTn id="42" fill="hold">
                            <p:stCondLst>
                              <p:cond delay="3300"/>
                            </p:stCondLst>
                            <p:childTnLst>
                              <p:par>
                                <p:cTn id="43" presetID="2" presetClass="entr" presetSubtype="4"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par>
                          <p:cTn id="47" fill="hold">
                            <p:stCondLst>
                              <p:cond delay="38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3" grpId="4"/>
      <p:bldP spid="5"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我图PPT\00001PNG素材\01党委政府\未标题-2.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contrast="39000"/>
                    </a14:imgEffect>
                  </a14:imgLayer>
                </a14:imgProps>
              </a:ext>
              <a:ext uri="{28A0092B-C50C-407E-A947-70E740481C1C}">
                <a14:useLocalDpi xmlns:a14="http://schemas.microsoft.com/office/drawing/2010/main" val="0"/>
              </a:ext>
            </a:extLst>
          </a:blip>
          <a:srcRect/>
          <a:stretch>
            <a:fillRect/>
          </a:stretch>
        </p:blipFill>
        <p:spPr bwMode="auto">
          <a:xfrm>
            <a:off x="539552" y="627534"/>
            <a:ext cx="4055689" cy="130592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066849" y="1179612"/>
            <a:ext cx="1787669" cy="477054"/>
          </a:xfrm>
          <a:prstGeom prst="rect">
            <a:avLst/>
          </a:prstGeom>
        </p:spPr>
        <p:txBody>
          <a:bodyPr wrap="none">
            <a:spAutoFit/>
          </a:bodyPr>
          <a:lstStyle/>
          <a:p>
            <a:pPr lvl="0">
              <a:defRPr/>
            </a:pPr>
            <a:r>
              <a:rPr lang="zh-CN" altLang="en-US" sz="2500" b="1" kern="0" cap="all" dirty="0" smtClean="0">
                <a:ln w="0">
                  <a:noFill/>
                </a:ln>
                <a:solidFill>
                  <a:srgbClr val="FFFF00"/>
                </a:solidFill>
                <a:latin typeface="微软雅黑" pitchFamily="34" charset="-122"/>
                <a:ea typeface="微软雅黑" pitchFamily="34" charset="-122"/>
              </a:rPr>
              <a:t>做合格党员</a:t>
            </a:r>
            <a:endParaRPr lang="zh-CN" altLang="en-US" sz="2500" b="1" kern="0" cap="all" dirty="0">
              <a:ln w="0">
                <a:noFill/>
              </a:ln>
              <a:solidFill>
                <a:srgbClr val="FFFF00"/>
              </a:solidFill>
              <a:latin typeface="微软雅黑" pitchFamily="34" charset="-122"/>
              <a:ea typeface="微软雅黑" pitchFamily="34" charset="-122"/>
            </a:endParaRPr>
          </a:p>
        </p:txBody>
      </p:sp>
      <p:pic>
        <p:nvPicPr>
          <p:cNvPr id="4" name="Picture 2" descr="\\Sy\e\我图PPT\PNG政府党建\党标红色.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611560" y="1923678"/>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1147348" y="1851670"/>
            <a:ext cx="7601116" cy="1200300"/>
          </a:xfrm>
          <a:prstGeom prst="rect">
            <a:avLst/>
          </a:prstGeom>
        </p:spPr>
        <p:txBody>
          <a:bodyPr wrap="square" lIns="91413" tIns="45706" rIns="91413" bIns="45706">
            <a:spAutoFit/>
          </a:bodyPr>
          <a:lstStyle/>
          <a:p>
            <a:pPr lvl="0" defTabSz="914400">
              <a:lnSpc>
                <a:spcPct val="150000"/>
              </a:lnSpc>
              <a:defRPr/>
            </a:pPr>
            <a:r>
              <a:rPr lang="zh-CN" altLang="en-US" sz="1600" dirty="0">
                <a:solidFill>
                  <a:srgbClr val="C00000"/>
                </a:solidFill>
                <a:latin typeface="微软雅黑" pitchFamily="34" charset="-122"/>
                <a:ea typeface="微软雅黑" pitchFamily="34" charset="-122"/>
              </a:rPr>
              <a:t>坚持以知促行，做讲政治、有信念，讲规矩、有纪律，讲道德、有品行，讲奉献、有作为的合格党员。引导党员强化政治意识，保持政治本色，把理想信念时时处处体现为行动的力量</a:t>
            </a:r>
            <a:endParaRPr kumimoji="0" lang="zh-CN" altLang="en-US" sz="1600" b="1" i="0" u="none" strike="noStrike" kern="0" cap="none" spc="0" normalizeH="0" baseline="0" noProof="0" dirty="0">
              <a:ln w="1905"/>
              <a:solidFill>
                <a:srgbClr val="C00000"/>
              </a:solidFill>
              <a:effectLst/>
              <a:uLnTx/>
              <a:uFillTx/>
              <a:latin typeface="微软雅黑" panose="020B0503020204020204" pitchFamily="34" charset="-122"/>
              <a:ea typeface="微软雅黑" panose="020B0503020204020204" pitchFamily="34" charset="-122"/>
            </a:endParaRPr>
          </a:p>
        </p:txBody>
      </p:sp>
      <p:sp>
        <p:nvSpPr>
          <p:cNvPr id="12" name="标题 1"/>
          <p:cNvSpPr txBox="1">
            <a:spLocks/>
          </p:cNvSpPr>
          <p:nvPr/>
        </p:nvSpPr>
        <p:spPr>
          <a:xfrm>
            <a:off x="1115616" y="195486"/>
            <a:ext cx="4584909" cy="461665"/>
          </a:xfrm>
          <a:prstGeom prst="rect">
            <a:avLst/>
          </a:prstGeom>
        </p:spPr>
        <p:txBody>
          <a:bodyPr wrap="none">
            <a:spAutoFit/>
          </a:bodyPr>
          <a:lstStyle>
            <a:defPPr>
              <a:defRPr lang="zh-CN"/>
            </a:defPPr>
            <a:lvl1pPr>
              <a:defRPr sz="2400" b="1">
                <a:latin typeface="微软雅黑" pitchFamily="34" charset="-122"/>
                <a:ea typeface="微软雅黑" pitchFamily="34" charset="-122"/>
              </a:defRPr>
            </a:lvl1pPr>
          </a:lstStyle>
          <a:p>
            <a:r>
              <a:rPr lang="zh-CN" altLang="en-US" dirty="0"/>
              <a:t>“两学一做”学习教育的 “做”</a:t>
            </a:r>
          </a:p>
        </p:txBody>
      </p:sp>
      <p:sp>
        <p:nvSpPr>
          <p:cNvPr id="13" name="标题 1"/>
          <p:cNvSpPr txBox="1">
            <a:spLocks/>
          </p:cNvSpPr>
          <p:nvPr/>
        </p:nvSpPr>
        <p:spPr>
          <a:xfrm>
            <a:off x="3434341" y="3052316"/>
            <a:ext cx="2433803" cy="959594"/>
          </a:xfrm>
          <a:prstGeom prst="rect">
            <a:avLst/>
          </a:prstGeom>
        </p:spPr>
        <p:txBody>
          <a:bodyPr>
            <a:noAutofit/>
          </a:bodyPr>
          <a:lstStyle>
            <a:lvl1pPr algn="l" defTabSz="685891" rtl="0" eaLnBrk="1" latinLnBrk="0" hangingPunct="1">
              <a:spcBef>
                <a:spcPct val="0"/>
              </a:spcBef>
              <a:buNone/>
              <a:defRPr sz="2800" b="1" kern="1200">
                <a:solidFill>
                  <a:schemeClr val="bg1"/>
                </a:solidFill>
                <a:latin typeface="微软雅黑" pitchFamily="34" charset="-122"/>
                <a:ea typeface="微软雅黑" pitchFamily="34" charset="-122"/>
                <a:cs typeface="+mj-cs"/>
              </a:defRPr>
            </a:lvl1pPr>
          </a:lstStyle>
          <a:p>
            <a:pPr algn="ctr">
              <a:lnSpc>
                <a:spcPct val="150000"/>
              </a:lnSpc>
            </a:pPr>
            <a:r>
              <a:rPr lang="zh-CN" altLang="en-US" sz="2400" dirty="0" smtClean="0">
                <a:solidFill>
                  <a:schemeClr val="tx1">
                    <a:lumMod val="95000"/>
                    <a:lumOff val="5000"/>
                  </a:schemeClr>
                </a:solidFill>
              </a:rPr>
              <a:t> </a:t>
            </a:r>
            <a:r>
              <a:rPr lang="zh-CN" altLang="en-US" sz="2400" dirty="0">
                <a:solidFill>
                  <a:schemeClr val="tx1">
                    <a:lumMod val="95000"/>
                    <a:lumOff val="5000"/>
                  </a:schemeClr>
                </a:solidFill>
              </a:rPr>
              <a:t>合格</a:t>
            </a:r>
            <a:r>
              <a:rPr lang="zh-CN" altLang="en-US" sz="2400" dirty="0" smtClean="0">
                <a:solidFill>
                  <a:schemeClr val="tx1">
                    <a:lumMod val="95000"/>
                    <a:lumOff val="5000"/>
                  </a:schemeClr>
                </a:solidFill>
              </a:rPr>
              <a:t>党员 </a:t>
            </a:r>
            <a:endParaRPr lang="en-US" altLang="zh-CN" sz="2400" dirty="0" smtClean="0">
              <a:solidFill>
                <a:schemeClr val="tx1">
                  <a:lumMod val="95000"/>
                  <a:lumOff val="5000"/>
                </a:schemeClr>
              </a:solidFill>
            </a:endParaRPr>
          </a:p>
          <a:p>
            <a:pPr algn="ctr">
              <a:lnSpc>
                <a:spcPct val="150000"/>
              </a:lnSpc>
            </a:pPr>
            <a:r>
              <a:rPr lang="zh-CN" altLang="en-US" sz="2400" dirty="0" smtClean="0">
                <a:solidFill>
                  <a:srgbClr val="C00000"/>
                </a:solidFill>
              </a:rPr>
              <a:t>“四讲”“四有”</a:t>
            </a:r>
            <a:endParaRPr lang="zh-CN" altLang="en-US" sz="2400" dirty="0">
              <a:solidFill>
                <a:srgbClr val="C00000"/>
              </a:solidFill>
            </a:endParaRPr>
          </a:p>
        </p:txBody>
      </p:sp>
      <p:sp>
        <p:nvSpPr>
          <p:cNvPr id="31" name="圆角矩形 30"/>
          <p:cNvSpPr/>
          <p:nvPr/>
        </p:nvSpPr>
        <p:spPr>
          <a:xfrm>
            <a:off x="2282330" y="4097045"/>
            <a:ext cx="1352571" cy="490929"/>
          </a:xfrm>
          <a:prstGeom prst="roundRect">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微软雅黑" pitchFamily="34" charset="-122"/>
              <a:ea typeface="微软雅黑" pitchFamily="34" charset="-122"/>
            </a:endParaRPr>
          </a:p>
        </p:txBody>
      </p:sp>
      <p:sp>
        <p:nvSpPr>
          <p:cNvPr id="32" name="圆角矩形 31"/>
          <p:cNvSpPr/>
          <p:nvPr/>
        </p:nvSpPr>
        <p:spPr>
          <a:xfrm>
            <a:off x="663591" y="4089832"/>
            <a:ext cx="1352571" cy="490929"/>
          </a:xfrm>
          <a:prstGeom prst="roundRect">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微软雅黑" pitchFamily="34" charset="-122"/>
              <a:ea typeface="微软雅黑" pitchFamily="34" charset="-122"/>
            </a:endParaRPr>
          </a:p>
        </p:txBody>
      </p:sp>
      <p:sp>
        <p:nvSpPr>
          <p:cNvPr id="33" name="圆角矩形 32"/>
          <p:cNvSpPr/>
          <p:nvPr/>
        </p:nvSpPr>
        <p:spPr>
          <a:xfrm>
            <a:off x="2260914" y="3252008"/>
            <a:ext cx="1352571" cy="490929"/>
          </a:xfrm>
          <a:prstGeom prst="roundRect">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FFFF00"/>
              </a:solidFill>
              <a:latin typeface="微软雅黑" pitchFamily="34" charset="-122"/>
              <a:ea typeface="微软雅黑" pitchFamily="34" charset="-122"/>
            </a:endParaRPr>
          </a:p>
        </p:txBody>
      </p:sp>
      <p:sp>
        <p:nvSpPr>
          <p:cNvPr id="34" name="圆角矩形 33"/>
          <p:cNvSpPr/>
          <p:nvPr/>
        </p:nvSpPr>
        <p:spPr>
          <a:xfrm>
            <a:off x="668532" y="3252008"/>
            <a:ext cx="1352571" cy="490929"/>
          </a:xfrm>
          <a:prstGeom prst="roundRect">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FFFF00"/>
              </a:solidFill>
              <a:latin typeface="微软雅黑" pitchFamily="34" charset="-122"/>
              <a:ea typeface="微软雅黑" pitchFamily="34" charset="-122"/>
            </a:endParaRPr>
          </a:p>
        </p:txBody>
      </p:sp>
      <p:sp>
        <p:nvSpPr>
          <p:cNvPr id="35" name="TextBox 53"/>
          <p:cNvSpPr txBox="1">
            <a:spLocks noChangeArrowheads="1"/>
          </p:cNvSpPr>
          <p:nvPr/>
        </p:nvSpPr>
        <p:spPr bwMode="auto">
          <a:xfrm>
            <a:off x="380500" y="3301035"/>
            <a:ext cx="1877584" cy="338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a:defRPr/>
            </a:pPr>
            <a:r>
              <a:rPr lang="zh-CN" altLang="en-US" sz="1600" b="1" kern="0" dirty="0" smtClean="0">
                <a:solidFill>
                  <a:schemeClr val="bg1"/>
                </a:solidFill>
                <a:latin typeface="微软雅黑" pitchFamily="34" charset="-122"/>
                <a:ea typeface="微软雅黑" pitchFamily="34" charset="-122"/>
                <a:cs typeface="宋体" pitchFamily="2" charset="-122"/>
              </a:rPr>
              <a:t>讲政治</a:t>
            </a:r>
            <a:endParaRPr lang="zh-CN" altLang="en-US" sz="1600" b="1" kern="0" dirty="0">
              <a:solidFill>
                <a:schemeClr val="bg1"/>
              </a:solidFill>
              <a:latin typeface="微软雅黑" pitchFamily="34" charset="-122"/>
              <a:ea typeface="微软雅黑" pitchFamily="34" charset="-122"/>
              <a:cs typeface="宋体" pitchFamily="2" charset="-122"/>
            </a:endParaRPr>
          </a:p>
        </p:txBody>
      </p:sp>
      <p:sp>
        <p:nvSpPr>
          <p:cNvPr id="36" name="TextBox 53"/>
          <p:cNvSpPr txBox="1">
            <a:spLocks noChangeArrowheads="1"/>
          </p:cNvSpPr>
          <p:nvPr/>
        </p:nvSpPr>
        <p:spPr bwMode="auto">
          <a:xfrm>
            <a:off x="323528" y="4149921"/>
            <a:ext cx="1945700" cy="338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a:defRPr/>
            </a:pPr>
            <a:r>
              <a:rPr lang="zh-CN" altLang="en-US" sz="1600" b="1" kern="0" dirty="0" smtClean="0">
                <a:solidFill>
                  <a:schemeClr val="bg1"/>
                </a:solidFill>
                <a:latin typeface="微软雅黑" pitchFamily="34" charset="-122"/>
                <a:ea typeface="微软雅黑" pitchFamily="34" charset="-122"/>
                <a:cs typeface="宋体" pitchFamily="2" charset="-122"/>
              </a:rPr>
              <a:t>讲道德</a:t>
            </a:r>
            <a:endParaRPr lang="zh-CN" altLang="en-US" sz="1600" b="1" kern="0" dirty="0">
              <a:solidFill>
                <a:schemeClr val="bg1"/>
              </a:solidFill>
              <a:latin typeface="微软雅黑" pitchFamily="34" charset="-122"/>
              <a:ea typeface="微软雅黑" pitchFamily="34" charset="-122"/>
              <a:cs typeface="宋体" pitchFamily="2" charset="-122"/>
            </a:endParaRPr>
          </a:p>
        </p:txBody>
      </p:sp>
      <p:sp>
        <p:nvSpPr>
          <p:cNvPr id="39" name="TextBox 53"/>
          <p:cNvSpPr txBox="1">
            <a:spLocks noChangeArrowheads="1"/>
          </p:cNvSpPr>
          <p:nvPr/>
        </p:nvSpPr>
        <p:spPr bwMode="auto">
          <a:xfrm>
            <a:off x="2258415" y="4173005"/>
            <a:ext cx="1440870" cy="338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a:defRPr/>
            </a:pPr>
            <a:r>
              <a:rPr lang="zh-CN" altLang="en-US" sz="1600" b="1" kern="0" dirty="0" smtClean="0">
                <a:solidFill>
                  <a:schemeClr val="bg1"/>
                </a:solidFill>
                <a:latin typeface="微软雅黑" pitchFamily="34" charset="-122"/>
                <a:ea typeface="微软雅黑" pitchFamily="34" charset="-122"/>
                <a:cs typeface="宋体" pitchFamily="2" charset="-122"/>
              </a:rPr>
              <a:t>讲奉献</a:t>
            </a:r>
            <a:endParaRPr lang="zh-CN" altLang="en-US" sz="1600" b="1" kern="0" dirty="0">
              <a:solidFill>
                <a:schemeClr val="bg1"/>
              </a:solidFill>
              <a:latin typeface="微软雅黑" pitchFamily="34" charset="-122"/>
              <a:ea typeface="微软雅黑" pitchFamily="34" charset="-122"/>
              <a:cs typeface="宋体" pitchFamily="2" charset="-122"/>
            </a:endParaRPr>
          </a:p>
        </p:txBody>
      </p:sp>
      <p:sp>
        <p:nvSpPr>
          <p:cNvPr id="40" name="TextBox 39"/>
          <p:cNvSpPr txBox="1">
            <a:spLocks noChangeArrowheads="1"/>
          </p:cNvSpPr>
          <p:nvPr/>
        </p:nvSpPr>
        <p:spPr bwMode="auto">
          <a:xfrm>
            <a:off x="1957301" y="3301035"/>
            <a:ext cx="1864833" cy="338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a:defRPr/>
            </a:pPr>
            <a:r>
              <a:rPr lang="zh-CN" altLang="en-US" sz="1600" b="1" kern="0" dirty="0" smtClean="0">
                <a:solidFill>
                  <a:schemeClr val="bg1"/>
                </a:solidFill>
                <a:latin typeface="微软雅黑" pitchFamily="34" charset="-122"/>
                <a:ea typeface="微软雅黑" pitchFamily="34" charset="-122"/>
                <a:cs typeface="宋体" pitchFamily="2" charset="-122"/>
              </a:rPr>
              <a:t>讲规矩</a:t>
            </a:r>
            <a:endParaRPr lang="zh-CN" altLang="en-US" sz="1600" b="1" kern="0" dirty="0">
              <a:solidFill>
                <a:schemeClr val="bg1"/>
              </a:solidFill>
              <a:latin typeface="微软雅黑" pitchFamily="34" charset="-122"/>
              <a:ea typeface="微软雅黑" pitchFamily="34" charset="-122"/>
              <a:cs typeface="宋体" pitchFamily="2" charset="-122"/>
            </a:endParaRPr>
          </a:p>
        </p:txBody>
      </p:sp>
      <p:sp>
        <p:nvSpPr>
          <p:cNvPr id="52" name="圆角矩形 51"/>
          <p:cNvSpPr/>
          <p:nvPr/>
        </p:nvSpPr>
        <p:spPr>
          <a:xfrm>
            <a:off x="7396382" y="4072991"/>
            <a:ext cx="1352571" cy="490929"/>
          </a:xfrm>
          <a:prstGeom prst="roundRect">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微软雅黑" pitchFamily="34" charset="-122"/>
              <a:ea typeface="微软雅黑" pitchFamily="34" charset="-122"/>
            </a:endParaRPr>
          </a:p>
        </p:txBody>
      </p:sp>
      <p:sp>
        <p:nvSpPr>
          <p:cNvPr id="53" name="圆角矩形 52"/>
          <p:cNvSpPr/>
          <p:nvPr/>
        </p:nvSpPr>
        <p:spPr>
          <a:xfrm>
            <a:off x="5752264" y="4065778"/>
            <a:ext cx="1352571" cy="490929"/>
          </a:xfrm>
          <a:prstGeom prst="roundRect">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微软雅黑" pitchFamily="34" charset="-122"/>
              <a:ea typeface="微软雅黑" pitchFamily="34" charset="-122"/>
            </a:endParaRPr>
          </a:p>
        </p:txBody>
      </p:sp>
      <p:sp>
        <p:nvSpPr>
          <p:cNvPr id="54" name="圆角矩形 53"/>
          <p:cNvSpPr/>
          <p:nvPr/>
        </p:nvSpPr>
        <p:spPr>
          <a:xfrm>
            <a:off x="7374966" y="3227954"/>
            <a:ext cx="1352571" cy="490929"/>
          </a:xfrm>
          <a:prstGeom prst="roundRect">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FFFF00"/>
              </a:solidFill>
              <a:latin typeface="微软雅黑" pitchFamily="34" charset="-122"/>
              <a:ea typeface="微软雅黑" pitchFamily="34" charset="-122"/>
            </a:endParaRPr>
          </a:p>
        </p:txBody>
      </p:sp>
      <p:sp>
        <p:nvSpPr>
          <p:cNvPr id="55" name="圆角矩形 54"/>
          <p:cNvSpPr/>
          <p:nvPr/>
        </p:nvSpPr>
        <p:spPr>
          <a:xfrm>
            <a:off x="5757205" y="3227954"/>
            <a:ext cx="1352571" cy="490929"/>
          </a:xfrm>
          <a:prstGeom prst="roundRect">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FFFF00"/>
              </a:solidFill>
              <a:latin typeface="微软雅黑" pitchFamily="34" charset="-122"/>
              <a:ea typeface="微软雅黑" pitchFamily="34" charset="-122"/>
            </a:endParaRPr>
          </a:p>
        </p:txBody>
      </p:sp>
      <p:sp>
        <p:nvSpPr>
          <p:cNvPr id="56" name="TextBox 53"/>
          <p:cNvSpPr txBox="1">
            <a:spLocks noChangeArrowheads="1"/>
          </p:cNvSpPr>
          <p:nvPr/>
        </p:nvSpPr>
        <p:spPr bwMode="auto">
          <a:xfrm>
            <a:off x="5469173" y="3276981"/>
            <a:ext cx="1877584" cy="338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a:defRPr/>
            </a:pPr>
            <a:r>
              <a:rPr lang="zh-CN" altLang="en-US" sz="1600" b="1" kern="0" dirty="0" smtClean="0">
                <a:solidFill>
                  <a:schemeClr val="bg1"/>
                </a:solidFill>
                <a:latin typeface="微软雅黑" pitchFamily="34" charset="-122"/>
                <a:ea typeface="微软雅黑" pitchFamily="34" charset="-122"/>
                <a:cs typeface="宋体" pitchFamily="2" charset="-122"/>
              </a:rPr>
              <a:t>有信念</a:t>
            </a:r>
            <a:endParaRPr lang="zh-CN" altLang="en-US" sz="1600" b="1" kern="0" dirty="0">
              <a:solidFill>
                <a:schemeClr val="bg1"/>
              </a:solidFill>
              <a:latin typeface="微软雅黑" pitchFamily="34" charset="-122"/>
              <a:ea typeface="微软雅黑" pitchFamily="34" charset="-122"/>
              <a:cs typeface="宋体" pitchFamily="2" charset="-122"/>
            </a:endParaRPr>
          </a:p>
        </p:txBody>
      </p:sp>
      <p:sp>
        <p:nvSpPr>
          <p:cNvPr id="57" name="TextBox 53"/>
          <p:cNvSpPr txBox="1">
            <a:spLocks noChangeArrowheads="1"/>
          </p:cNvSpPr>
          <p:nvPr/>
        </p:nvSpPr>
        <p:spPr bwMode="auto">
          <a:xfrm>
            <a:off x="5412201" y="4125867"/>
            <a:ext cx="1945700" cy="338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a:defRPr/>
            </a:pPr>
            <a:r>
              <a:rPr lang="zh-CN" altLang="en-US" sz="1600" b="1" kern="0" dirty="0" smtClean="0">
                <a:solidFill>
                  <a:schemeClr val="bg1"/>
                </a:solidFill>
                <a:latin typeface="微软雅黑" pitchFamily="34" charset="-122"/>
                <a:ea typeface="微软雅黑" pitchFamily="34" charset="-122"/>
                <a:cs typeface="宋体" pitchFamily="2" charset="-122"/>
              </a:rPr>
              <a:t>有品行</a:t>
            </a:r>
            <a:endParaRPr lang="zh-CN" altLang="en-US" sz="1600" b="1" kern="0" dirty="0">
              <a:solidFill>
                <a:schemeClr val="bg1"/>
              </a:solidFill>
              <a:latin typeface="微软雅黑" pitchFamily="34" charset="-122"/>
              <a:ea typeface="微软雅黑" pitchFamily="34" charset="-122"/>
              <a:cs typeface="宋体" pitchFamily="2" charset="-122"/>
            </a:endParaRPr>
          </a:p>
        </p:txBody>
      </p:sp>
      <p:sp>
        <p:nvSpPr>
          <p:cNvPr id="58" name="TextBox 53"/>
          <p:cNvSpPr txBox="1">
            <a:spLocks noChangeArrowheads="1"/>
          </p:cNvSpPr>
          <p:nvPr/>
        </p:nvSpPr>
        <p:spPr bwMode="auto">
          <a:xfrm>
            <a:off x="7372467" y="4148951"/>
            <a:ext cx="1440870" cy="338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a:defRPr/>
            </a:pPr>
            <a:r>
              <a:rPr lang="zh-CN" altLang="en-US" sz="1600" b="1" kern="0" dirty="0" smtClean="0">
                <a:solidFill>
                  <a:schemeClr val="bg1"/>
                </a:solidFill>
                <a:latin typeface="微软雅黑" pitchFamily="34" charset="-122"/>
                <a:ea typeface="微软雅黑" pitchFamily="34" charset="-122"/>
                <a:cs typeface="宋体" pitchFamily="2" charset="-122"/>
              </a:rPr>
              <a:t>有作为</a:t>
            </a:r>
            <a:endParaRPr lang="zh-CN" altLang="en-US" sz="1600" b="1" kern="0" dirty="0">
              <a:solidFill>
                <a:schemeClr val="bg1"/>
              </a:solidFill>
              <a:latin typeface="微软雅黑" pitchFamily="34" charset="-122"/>
              <a:ea typeface="微软雅黑" pitchFamily="34" charset="-122"/>
              <a:cs typeface="宋体" pitchFamily="2" charset="-122"/>
            </a:endParaRPr>
          </a:p>
        </p:txBody>
      </p:sp>
      <p:sp>
        <p:nvSpPr>
          <p:cNvPr id="59" name="TextBox 58"/>
          <p:cNvSpPr txBox="1">
            <a:spLocks noChangeArrowheads="1"/>
          </p:cNvSpPr>
          <p:nvPr/>
        </p:nvSpPr>
        <p:spPr bwMode="auto">
          <a:xfrm>
            <a:off x="7071353" y="3276981"/>
            <a:ext cx="1864833" cy="338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a:defRPr/>
            </a:pPr>
            <a:r>
              <a:rPr lang="zh-CN" altLang="en-US" sz="1600" b="1" kern="0" dirty="0">
                <a:solidFill>
                  <a:schemeClr val="bg1"/>
                </a:solidFill>
                <a:latin typeface="微软雅黑" pitchFamily="34" charset="-122"/>
                <a:ea typeface="微软雅黑" pitchFamily="34" charset="-122"/>
                <a:cs typeface="宋体" pitchFamily="2" charset="-122"/>
              </a:rPr>
              <a:t>有</a:t>
            </a:r>
            <a:r>
              <a:rPr lang="zh-CN" altLang="en-US" sz="1600" b="1" kern="0" dirty="0" smtClean="0">
                <a:solidFill>
                  <a:schemeClr val="bg1"/>
                </a:solidFill>
                <a:latin typeface="微软雅黑" pitchFamily="34" charset="-122"/>
                <a:ea typeface="微软雅黑" pitchFamily="34" charset="-122"/>
                <a:cs typeface="宋体" pitchFamily="2" charset="-122"/>
              </a:rPr>
              <a:t>纪律</a:t>
            </a:r>
            <a:endParaRPr lang="zh-CN" altLang="en-US" sz="1600" b="1" kern="0" dirty="0">
              <a:solidFill>
                <a:schemeClr val="bg1"/>
              </a:solidFill>
              <a:latin typeface="微软雅黑" pitchFamily="34" charset="-122"/>
              <a:ea typeface="微软雅黑" pitchFamily="34" charset="-122"/>
              <a:cs typeface="宋体" pitchFamily="2" charset="-122"/>
            </a:endParaRPr>
          </a:p>
        </p:txBody>
      </p:sp>
    </p:spTree>
    <p:extLst>
      <p:ext uri="{BB962C8B-B14F-4D97-AF65-F5344CB8AC3E}">
        <p14:creationId xmlns:p14="http://schemas.microsoft.com/office/powerpoint/2010/main" val="10908284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 fill="hold"/>
                                        <p:tgtEl>
                                          <p:spTgt spid="3"/>
                                        </p:tgtEl>
                                        <p:attrNameLst>
                                          <p:attrName>ppt_w</p:attrName>
                                        </p:attrNameLst>
                                      </p:cBhvr>
                                      <p:tavLst>
                                        <p:tav tm="0">
                                          <p:val>
                                            <p:fltVal val="0"/>
                                          </p:val>
                                        </p:tav>
                                        <p:tav tm="100000">
                                          <p:val>
                                            <p:strVal val="#ppt_w"/>
                                          </p:val>
                                        </p:tav>
                                      </p:tavLst>
                                    </p:anim>
                                    <p:anim calcmode="lin" valueType="num">
                                      <p:cBhvr>
                                        <p:cTn id="16" dur="200" fill="hold"/>
                                        <p:tgtEl>
                                          <p:spTgt spid="3"/>
                                        </p:tgtEl>
                                        <p:attrNameLst>
                                          <p:attrName>ppt_h</p:attrName>
                                        </p:attrNameLst>
                                      </p:cBhvr>
                                      <p:tavLst>
                                        <p:tav tm="0">
                                          <p:val>
                                            <p:fltVal val="0"/>
                                          </p:val>
                                        </p:tav>
                                        <p:tav tm="100000">
                                          <p:val>
                                            <p:strVal val="#ppt_h"/>
                                          </p:val>
                                        </p:tav>
                                      </p:tavLst>
                                    </p:anim>
                                    <p:animEffect transition="in" filter="fade">
                                      <p:cBhvr>
                                        <p:cTn id="17" dur="200"/>
                                        <p:tgtEl>
                                          <p:spTgt spid="3"/>
                                        </p:tgtEl>
                                      </p:cBhvr>
                                    </p:animEffect>
                                  </p:childTnLst>
                                </p:cTn>
                              </p:par>
                            </p:childTnLst>
                          </p:cTn>
                        </p:par>
                        <p:par>
                          <p:cTn id="18" fill="hold">
                            <p:stCondLst>
                              <p:cond delay="1200"/>
                            </p:stCondLst>
                            <p:childTnLst>
                              <p:par>
                                <p:cTn id="19" presetID="6" presetClass="emph" presetSubtype="0" fill="hold" grpId="1" nodeType="afterEffect">
                                  <p:stCondLst>
                                    <p:cond delay="0"/>
                                  </p:stCondLst>
                                  <p:childTnLst>
                                    <p:animScale>
                                      <p:cBhvr>
                                        <p:cTn id="20" dur="100" fill="hold"/>
                                        <p:tgtEl>
                                          <p:spTgt spid="3"/>
                                        </p:tgtEl>
                                      </p:cBhvr>
                                      <p:by x="115000" y="115000"/>
                                    </p:animScale>
                                  </p:childTnLst>
                                </p:cTn>
                              </p:par>
                              <p:par>
                                <p:cTn id="21" presetID="6" presetClass="emph" presetSubtype="0" fill="hold" grpId="2" nodeType="withEffect">
                                  <p:stCondLst>
                                    <p:cond delay="200"/>
                                  </p:stCondLst>
                                  <p:childTnLst>
                                    <p:animScale>
                                      <p:cBhvr>
                                        <p:cTn id="22" dur="100" fill="hold"/>
                                        <p:tgtEl>
                                          <p:spTgt spid="3"/>
                                        </p:tgtEl>
                                      </p:cBhvr>
                                      <p:by x="85000" y="85000"/>
                                    </p:animScale>
                                  </p:childTnLst>
                                </p:cTn>
                              </p:par>
                            </p:childTnLst>
                          </p:cTn>
                        </p:par>
                        <p:par>
                          <p:cTn id="23" fill="hold">
                            <p:stCondLst>
                              <p:cond delay="1500"/>
                            </p:stCondLst>
                            <p:childTnLst>
                              <p:par>
                                <p:cTn id="24" presetID="6" presetClass="emph" presetSubtype="0" fill="hold" grpId="3" nodeType="afterEffect">
                                  <p:stCondLst>
                                    <p:cond delay="0"/>
                                  </p:stCondLst>
                                  <p:childTnLst>
                                    <p:animScale>
                                      <p:cBhvr>
                                        <p:cTn id="25" dur="100" fill="hold"/>
                                        <p:tgtEl>
                                          <p:spTgt spid="3"/>
                                        </p:tgtEl>
                                      </p:cBhvr>
                                      <p:by x="105000" y="105000"/>
                                    </p:animScale>
                                  </p:childTnLst>
                                </p:cTn>
                              </p:par>
                              <p:par>
                                <p:cTn id="26" presetID="6" presetClass="emph" presetSubtype="0" fill="hold" grpId="4" nodeType="withEffect">
                                  <p:stCondLst>
                                    <p:cond delay="200"/>
                                  </p:stCondLst>
                                  <p:childTnLst>
                                    <p:animScale>
                                      <p:cBhvr>
                                        <p:cTn id="27" dur="100" fill="hold"/>
                                        <p:tgtEl>
                                          <p:spTgt spid="3"/>
                                        </p:tgtEl>
                                      </p:cBhvr>
                                      <p:by x="95000" y="95000"/>
                                    </p:animScale>
                                  </p:childTnLst>
                                </p:cTn>
                              </p:par>
                            </p:childTnLst>
                          </p:cTn>
                        </p:par>
                        <p:par>
                          <p:cTn id="28" fill="hold">
                            <p:stCondLst>
                              <p:cond delay="1800"/>
                            </p:stCondLst>
                            <p:childTnLst>
                              <p:par>
                                <p:cTn id="29" presetID="2" presetClass="entr" presetSubtype="4"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23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par>
                          <p:cTn id="37" fill="hold">
                            <p:stCondLst>
                              <p:cond delay="2800"/>
                            </p:stCondLst>
                            <p:childTnLst>
                              <p:par>
                                <p:cTn id="38" presetID="2" presetClass="entr" presetSubtype="4"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par>
                          <p:cTn id="42" fill="hold">
                            <p:stCondLst>
                              <p:cond delay="3300"/>
                            </p:stCondLst>
                            <p:childTnLst>
                              <p:par>
                                <p:cTn id="43" presetID="10"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grpId="0" nodeType="withEffect">
                                  <p:stCondLst>
                                    <p:cond delay="75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0" nodeType="withEffect">
                                  <p:stCondLst>
                                    <p:cond delay="10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par>
                          <p:cTn id="55" fill="hold">
                            <p:stCondLst>
                              <p:cond delay="4800"/>
                            </p:stCondLst>
                            <p:childTnLst>
                              <p:par>
                                <p:cTn id="56" presetID="38" presetClass="entr" presetSubtype="0" accel="50000" fill="hold" grpId="0" nodeType="afterEffect">
                                  <p:stCondLst>
                                    <p:cond delay="0"/>
                                  </p:stCondLst>
                                  <p:iterate type="lt">
                                    <p:tmPct val="10000"/>
                                  </p:iterate>
                                  <p:childTnLst>
                                    <p:set>
                                      <p:cBhvr>
                                        <p:cTn id="57" dur="1" fill="hold">
                                          <p:stCondLst>
                                            <p:cond delay="0"/>
                                          </p:stCondLst>
                                        </p:cTn>
                                        <p:tgtEl>
                                          <p:spTgt spid="40"/>
                                        </p:tgtEl>
                                        <p:attrNameLst>
                                          <p:attrName>style.visibility</p:attrName>
                                        </p:attrNameLst>
                                      </p:cBhvr>
                                      <p:to>
                                        <p:strVal val="visible"/>
                                      </p:to>
                                    </p:set>
                                    <p:set>
                                      <p:cBhvr>
                                        <p:cTn id="58" dur="455" fill="hold">
                                          <p:stCondLst>
                                            <p:cond delay="0"/>
                                          </p:stCondLst>
                                        </p:cTn>
                                        <p:tgtEl>
                                          <p:spTgt spid="40"/>
                                        </p:tgtEl>
                                        <p:attrNameLst>
                                          <p:attrName>style.rotation</p:attrName>
                                        </p:attrNameLst>
                                      </p:cBhvr>
                                      <p:to>
                                        <p:strVal val="-45.0"/>
                                      </p:to>
                                    </p:set>
                                    <p:anim calcmode="lin" valueType="num">
                                      <p:cBhvr>
                                        <p:cTn id="59" dur="455" fill="hold">
                                          <p:stCondLst>
                                            <p:cond delay="455"/>
                                          </p:stCondLst>
                                        </p:cTn>
                                        <p:tgtEl>
                                          <p:spTgt spid="40"/>
                                        </p:tgtEl>
                                        <p:attrNameLst>
                                          <p:attrName>style.rotation</p:attrName>
                                        </p:attrNameLst>
                                      </p:cBhvr>
                                      <p:tavLst>
                                        <p:tav tm="0">
                                          <p:val>
                                            <p:fltVal val="-45"/>
                                          </p:val>
                                        </p:tav>
                                        <p:tav tm="69900">
                                          <p:val>
                                            <p:fltVal val="45"/>
                                          </p:val>
                                        </p:tav>
                                        <p:tav tm="100000">
                                          <p:val>
                                            <p:fltVal val="0"/>
                                          </p:val>
                                        </p:tav>
                                      </p:tavLst>
                                    </p:anim>
                                    <p:anim calcmode="lin" valueType="num">
                                      <p:cBhvr>
                                        <p:cTn id="60" dur="455" fill="hold">
                                          <p:stCondLst>
                                            <p:cond delay="0"/>
                                          </p:stCondLst>
                                        </p:cTn>
                                        <p:tgtEl>
                                          <p:spTgt spid="40"/>
                                        </p:tgtEl>
                                        <p:attrNameLst>
                                          <p:attrName>ppt_y</p:attrName>
                                        </p:attrNameLst>
                                      </p:cBhvr>
                                      <p:tavLst>
                                        <p:tav tm="0">
                                          <p:val>
                                            <p:strVal val="#ppt_y-1"/>
                                          </p:val>
                                        </p:tav>
                                        <p:tav tm="100000">
                                          <p:val>
                                            <p:strVal val="#ppt_y-(0.354*#ppt_w-0.172*#ppt_h)"/>
                                          </p:val>
                                        </p:tav>
                                      </p:tavLst>
                                    </p:anim>
                                    <p:anim calcmode="lin" valueType="num">
                                      <p:cBhvr>
                                        <p:cTn id="61" dur="156" decel="50000" autoRev="1" fill="hold">
                                          <p:stCondLst>
                                            <p:cond delay="455"/>
                                          </p:stCondLst>
                                        </p:cTn>
                                        <p:tgtEl>
                                          <p:spTgt spid="40"/>
                                        </p:tgtEl>
                                        <p:attrNameLst>
                                          <p:attrName>ppt_y</p:attrName>
                                        </p:attrNameLst>
                                      </p:cBhvr>
                                      <p:tavLst>
                                        <p:tav tm="0">
                                          <p:val>
                                            <p:strVal val="#ppt_y-(0.354*#ppt_w-0.172*#ppt_h)"/>
                                          </p:val>
                                        </p:tav>
                                        <p:tav tm="100000">
                                          <p:val>
                                            <p:strVal val="#ppt_y-(0.354*#ppt_w-0.172*#ppt_h)-#ppt_h/2"/>
                                          </p:val>
                                        </p:tav>
                                      </p:tavLst>
                                    </p:anim>
                                    <p:anim calcmode="lin" valueType="num">
                                      <p:cBhvr>
                                        <p:cTn id="62" dur="136" fill="hold">
                                          <p:stCondLst>
                                            <p:cond delay="864"/>
                                          </p:stCondLst>
                                        </p:cTn>
                                        <p:tgtEl>
                                          <p:spTgt spid="40"/>
                                        </p:tgtEl>
                                        <p:attrNameLst>
                                          <p:attrName>ppt_y</p:attrName>
                                        </p:attrNameLst>
                                      </p:cBhvr>
                                      <p:tavLst>
                                        <p:tav tm="0">
                                          <p:val>
                                            <p:strVal val="#ppt_y-(0.354*#ppt_w-0.172*#ppt_h)"/>
                                          </p:val>
                                        </p:tav>
                                        <p:tav tm="100000">
                                          <p:val>
                                            <p:strVal val="#ppt_y"/>
                                          </p:val>
                                        </p:tav>
                                      </p:tavLst>
                                    </p:anim>
                                  </p:childTnLst>
                                </p:cTn>
                              </p:par>
                              <p:par>
                                <p:cTn id="63" presetID="38" presetClass="entr" presetSubtype="0" accel="50000" fill="hold" grpId="0" nodeType="withEffect">
                                  <p:stCondLst>
                                    <p:cond delay="0"/>
                                  </p:stCondLst>
                                  <p:iterate type="lt">
                                    <p:tmPct val="10000"/>
                                  </p:iterate>
                                  <p:childTnLst>
                                    <p:set>
                                      <p:cBhvr>
                                        <p:cTn id="64" dur="1" fill="hold">
                                          <p:stCondLst>
                                            <p:cond delay="0"/>
                                          </p:stCondLst>
                                        </p:cTn>
                                        <p:tgtEl>
                                          <p:spTgt spid="35"/>
                                        </p:tgtEl>
                                        <p:attrNameLst>
                                          <p:attrName>style.visibility</p:attrName>
                                        </p:attrNameLst>
                                      </p:cBhvr>
                                      <p:to>
                                        <p:strVal val="visible"/>
                                      </p:to>
                                    </p:set>
                                    <p:set>
                                      <p:cBhvr>
                                        <p:cTn id="65" dur="455" fill="hold">
                                          <p:stCondLst>
                                            <p:cond delay="0"/>
                                          </p:stCondLst>
                                        </p:cTn>
                                        <p:tgtEl>
                                          <p:spTgt spid="35"/>
                                        </p:tgtEl>
                                        <p:attrNameLst>
                                          <p:attrName>style.rotation</p:attrName>
                                        </p:attrNameLst>
                                      </p:cBhvr>
                                      <p:to>
                                        <p:strVal val="-45.0"/>
                                      </p:to>
                                    </p:set>
                                    <p:anim calcmode="lin" valueType="num">
                                      <p:cBhvr>
                                        <p:cTn id="66"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67"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68"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69"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par>
                                <p:cTn id="70" presetID="38" presetClass="entr" presetSubtype="0" accel="50000" fill="hold" grpId="0" nodeType="withEffect">
                                  <p:stCondLst>
                                    <p:cond delay="0"/>
                                  </p:stCondLst>
                                  <p:iterate type="lt">
                                    <p:tmPct val="10000"/>
                                  </p:iterate>
                                  <p:childTnLst>
                                    <p:set>
                                      <p:cBhvr>
                                        <p:cTn id="71" dur="1" fill="hold">
                                          <p:stCondLst>
                                            <p:cond delay="0"/>
                                          </p:stCondLst>
                                        </p:cTn>
                                        <p:tgtEl>
                                          <p:spTgt spid="36"/>
                                        </p:tgtEl>
                                        <p:attrNameLst>
                                          <p:attrName>style.visibility</p:attrName>
                                        </p:attrNameLst>
                                      </p:cBhvr>
                                      <p:to>
                                        <p:strVal val="visible"/>
                                      </p:to>
                                    </p:set>
                                    <p:set>
                                      <p:cBhvr>
                                        <p:cTn id="72" dur="455" fill="hold">
                                          <p:stCondLst>
                                            <p:cond delay="0"/>
                                          </p:stCondLst>
                                        </p:cTn>
                                        <p:tgtEl>
                                          <p:spTgt spid="36"/>
                                        </p:tgtEl>
                                        <p:attrNameLst>
                                          <p:attrName>style.rotation</p:attrName>
                                        </p:attrNameLst>
                                      </p:cBhvr>
                                      <p:to>
                                        <p:strVal val="-45.0"/>
                                      </p:to>
                                    </p:set>
                                    <p:anim calcmode="lin" valueType="num">
                                      <p:cBhvr>
                                        <p:cTn id="73" dur="455" fill="hold">
                                          <p:stCondLst>
                                            <p:cond delay="455"/>
                                          </p:stCondLst>
                                        </p:cTn>
                                        <p:tgtEl>
                                          <p:spTgt spid="36"/>
                                        </p:tgtEl>
                                        <p:attrNameLst>
                                          <p:attrName>style.rotation</p:attrName>
                                        </p:attrNameLst>
                                      </p:cBhvr>
                                      <p:tavLst>
                                        <p:tav tm="0">
                                          <p:val>
                                            <p:fltVal val="-45"/>
                                          </p:val>
                                        </p:tav>
                                        <p:tav tm="69900">
                                          <p:val>
                                            <p:fltVal val="45"/>
                                          </p:val>
                                        </p:tav>
                                        <p:tav tm="100000">
                                          <p:val>
                                            <p:fltVal val="0"/>
                                          </p:val>
                                        </p:tav>
                                      </p:tavLst>
                                    </p:anim>
                                    <p:anim calcmode="lin" valueType="num">
                                      <p:cBhvr>
                                        <p:cTn id="74" dur="455" fill="hold">
                                          <p:stCondLst>
                                            <p:cond delay="0"/>
                                          </p:stCondLst>
                                        </p:cTn>
                                        <p:tgtEl>
                                          <p:spTgt spid="36"/>
                                        </p:tgtEl>
                                        <p:attrNameLst>
                                          <p:attrName>ppt_y</p:attrName>
                                        </p:attrNameLst>
                                      </p:cBhvr>
                                      <p:tavLst>
                                        <p:tav tm="0">
                                          <p:val>
                                            <p:strVal val="#ppt_y-1"/>
                                          </p:val>
                                        </p:tav>
                                        <p:tav tm="100000">
                                          <p:val>
                                            <p:strVal val="#ppt_y-(0.354*#ppt_w-0.172*#ppt_h)"/>
                                          </p:val>
                                        </p:tav>
                                      </p:tavLst>
                                    </p:anim>
                                    <p:anim calcmode="lin" valueType="num">
                                      <p:cBhvr>
                                        <p:cTn id="75" dur="156" decel="50000" autoRev="1" fill="hold">
                                          <p:stCondLst>
                                            <p:cond delay="455"/>
                                          </p:stCondLst>
                                        </p:cTn>
                                        <p:tgtEl>
                                          <p:spTgt spid="36"/>
                                        </p:tgtEl>
                                        <p:attrNameLst>
                                          <p:attrName>ppt_y</p:attrName>
                                        </p:attrNameLst>
                                      </p:cBhvr>
                                      <p:tavLst>
                                        <p:tav tm="0">
                                          <p:val>
                                            <p:strVal val="#ppt_y-(0.354*#ppt_w-0.172*#ppt_h)"/>
                                          </p:val>
                                        </p:tav>
                                        <p:tav tm="100000">
                                          <p:val>
                                            <p:strVal val="#ppt_y-(0.354*#ppt_w-0.172*#ppt_h)-#ppt_h/2"/>
                                          </p:val>
                                        </p:tav>
                                      </p:tavLst>
                                    </p:anim>
                                    <p:anim calcmode="lin" valueType="num">
                                      <p:cBhvr>
                                        <p:cTn id="76" dur="136" fill="hold">
                                          <p:stCondLst>
                                            <p:cond delay="864"/>
                                          </p:stCondLst>
                                        </p:cTn>
                                        <p:tgtEl>
                                          <p:spTgt spid="36"/>
                                        </p:tgtEl>
                                        <p:attrNameLst>
                                          <p:attrName>ppt_y</p:attrName>
                                        </p:attrNameLst>
                                      </p:cBhvr>
                                      <p:tavLst>
                                        <p:tav tm="0">
                                          <p:val>
                                            <p:strVal val="#ppt_y-(0.354*#ppt_w-0.172*#ppt_h)"/>
                                          </p:val>
                                        </p:tav>
                                        <p:tav tm="100000">
                                          <p:val>
                                            <p:strVal val="#ppt_y"/>
                                          </p:val>
                                        </p:tav>
                                      </p:tavLst>
                                    </p:anim>
                                  </p:childTnLst>
                                </p:cTn>
                              </p:par>
                              <p:par>
                                <p:cTn id="77" presetID="38" presetClass="entr" presetSubtype="0" accel="50000" fill="hold" grpId="0" nodeType="withEffect">
                                  <p:stCondLst>
                                    <p:cond delay="0"/>
                                  </p:stCondLst>
                                  <p:iterate type="lt">
                                    <p:tmPct val="10000"/>
                                  </p:iterate>
                                  <p:childTnLst>
                                    <p:set>
                                      <p:cBhvr>
                                        <p:cTn id="78" dur="1" fill="hold">
                                          <p:stCondLst>
                                            <p:cond delay="0"/>
                                          </p:stCondLst>
                                        </p:cTn>
                                        <p:tgtEl>
                                          <p:spTgt spid="39"/>
                                        </p:tgtEl>
                                        <p:attrNameLst>
                                          <p:attrName>style.visibility</p:attrName>
                                        </p:attrNameLst>
                                      </p:cBhvr>
                                      <p:to>
                                        <p:strVal val="visible"/>
                                      </p:to>
                                    </p:set>
                                    <p:set>
                                      <p:cBhvr>
                                        <p:cTn id="79" dur="455" fill="hold">
                                          <p:stCondLst>
                                            <p:cond delay="0"/>
                                          </p:stCondLst>
                                        </p:cTn>
                                        <p:tgtEl>
                                          <p:spTgt spid="39"/>
                                        </p:tgtEl>
                                        <p:attrNameLst>
                                          <p:attrName>style.rotation</p:attrName>
                                        </p:attrNameLst>
                                      </p:cBhvr>
                                      <p:to>
                                        <p:strVal val="-45.0"/>
                                      </p:to>
                                    </p:set>
                                    <p:anim calcmode="lin" valueType="num">
                                      <p:cBhvr>
                                        <p:cTn id="80" dur="455" fill="hold">
                                          <p:stCondLst>
                                            <p:cond delay="455"/>
                                          </p:stCondLst>
                                        </p:cTn>
                                        <p:tgtEl>
                                          <p:spTgt spid="39"/>
                                        </p:tgtEl>
                                        <p:attrNameLst>
                                          <p:attrName>style.rotation</p:attrName>
                                        </p:attrNameLst>
                                      </p:cBhvr>
                                      <p:tavLst>
                                        <p:tav tm="0">
                                          <p:val>
                                            <p:fltVal val="-45"/>
                                          </p:val>
                                        </p:tav>
                                        <p:tav tm="69900">
                                          <p:val>
                                            <p:fltVal val="45"/>
                                          </p:val>
                                        </p:tav>
                                        <p:tav tm="100000">
                                          <p:val>
                                            <p:fltVal val="0"/>
                                          </p:val>
                                        </p:tav>
                                      </p:tavLst>
                                    </p:anim>
                                    <p:anim calcmode="lin" valueType="num">
                                      <p:cBhvr>
                                        <p:cTn id="81" dur="455" fill="hold">
                                          <p:stCondLst>
                                            <p:cond delay="0"/>
                                          </p:stCondLst>
                                        </p:cTn>
                                        <p:tgtEl>
                                          <p:spTgt spid="39"/>
                                        </p:tgtEl>
                                        <p:attrNameLst>
                                          <p:attrName>ppt_y</p:attrName>
                                        </p:attrNameLst>
                                      </p:cBhvr>
                                      <p:tavLst>
                                        <p:tav tm="0">
                                          <p:val>
                                            <p:strVal val="#ppt_y-1"/>
                                          </p:val>
                                        </p:tav>
                                        <p:tav tm="100000">
                                          <p:val>
                                            <p:strVal val="#ppt_y-(0.354*#ppt_w-0.172*#ppt_h)"/>
                                          </p:val>
                                        </p:tav>
                                      </p:tavLst>
                                    </p:anim>
                                    <p:anim calcmode="lin" valueType="num">
                                      <p:cBhvr>
                                        <p:cTn id="82" dur="156" decel="50000" autoRev="1" fill="hold">
                                          <p:stCondLst>
                                            <p:cond delay="455"/>
                                          </p:stCondLst>
                                        </p:cTn>
                                        <p:tgtEl>
                                          <p:spTgt spid="39"/>
                                        </p:tgtEl>
                                        <p:attrNameLst>
                                          <p:attrName>ppt_y</p:attrName>
                                        </p:attrNameLst>
                                      </p:cBhvr>
                                      <p:tavLst>
                                        <p:tav tm="0">
                                          <p:val>
                                            <p:strVal val="#ppt_y-(0.354*#ppt_w-0.172*#ppt_h)"/>
                                          </p:val>
                                        </p:tav>
                                        <p:tav tm="100000">
                                          <p:val>
                                            <p:strVal val="#ppt_y-(0.354*#ppt_w-0.172*#ppt_h)-#ppt_h/2"/>
                                          </p:val>
                                        </p:tav>
                                      </p:tavLst>
                                    </p:anim>
                                    <p:anim calcmode="lin" valueType="num">
                                      <p:cBhvr>
                                        <p:cTn id="83" dur="136" fill="hold">
                                          <p:stCondLst>
                                            <p:cond delay="864"/>
                                          </p:stCondLst>
                                        </p:cTn>
                                        <p:tgtEl>
                                          <p:spTgt spid="39"/>
                                        </p:tgtEl>
                                        <p:attrNameLst>
                                          <p:attrName>ppt_y</p:attrName>
                                        </p:attrNameLst>
                                      </p:cBhvr>
                                      <p:tavLst>
                                        <p:tav tm="0">
                                          <p:val>
                                            <p:strVal val="#ppt_y-(0.354*#ppt_w-0.172*#ppt_h)"/>
                                          </p:val>
                                        </p:tav>
                                        <p:tav tm="100000">
                                          <p:val>
                                            <p:strVal val="#ppt_y"/>
                                          </p:val>
                                        </p:tav>
                                      </p:tavLst>
                                    </p:anim>
                                  </p:childTnLst>
                                </p:cTn>
                              </p:par>
                            </p:childTnLst>
                          </p:cTn>
                        </p:par>
                        <p:par>
                          <p:cTn id="84" fill="hold">
                            <p:stCondLst>
                              <p:cond delay="6000"/>
                            </p:stCondLst>
                            <p:childTnLst>
                              <p:par>
                                <p:cTn id="85" presetID="10" presetClass="entr" presetSubtype="0" fill="hold" grpId="0" nodeType="after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fade">
                                      <p:cBhvr>
                                        <p:cTn id="87" dur="500"/>
                                        <p:tgtEl>
                                          <p:spTgt spid="55"/>
                                        </p:tgtEl>
                                      </p:cBhvr>
                                    </p:animEffect>
                                  </p:childTnLst>
                                </p:cTn>
                              </p:par>
                              <p:par>
                                <p:cTn id="88" presetID="10" presetClass="entr" presetSubtype="0" fill="hold" grpId="0" nodeType="withEffect">
                                  <p:stCondLst>
                                    <p:cond delay="25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500"/>
                                        <p:tgtEl>
                                          <p:spTgt spid="53"/>
                                        </p:tgtEl>
                                      </p:cBhvr>
                                    </p:animEffect>
                                  </p:childTnLst>
                                </p:cTn>
                              </p:par>
                              <p:par>
                                <p:cTn id="91" presetID="10" presetClass="entr" presetSubtype="0" fill="hold" grpId="0" nodeType="withEffect">
                                  <p:stCondLst>
                                    <p:cond delay="75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childTnLst>
                                </p:cTn>
                              </p:par>
                              <p:par>
                                <p:cTn id="94" presetID="10" presetClass="entr" presetSubtype="0" fill="hold" grpId="0" nodeType="withEffect">
                                  <p:stCondLst>
                                    <p:cond delay="100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childTnLst>
                          </p:cTn>
                        </p:par>
                        <p:par>
                          <p:cTn id="97" fill="hold">
                            <p:stCondLst>
                              <p:cond delay="7500"/>
                            </p:stCondLst>
                            <p:childTnLst>
                              <p:par>
                                <p:cTn id="98" presetID="38" presetClass="entr" presetSubtype="0" accel="50000" fill="hold" grpId="0" nodeType="afterEffect">
                                  <p:stCondLst>
                                    <p:cond delay="0"/>
                                  </p:stCondLst>
                                  <p:iterate type="lt">
                                    <p:tmPct val="10000"/>
                                  </p:iterate>
                                  <p:childTnLst>
                                    <p:set>
                                      <p:cBhvr>
                                        <p:cTn id="99" dur="1" fill="hold">
                                          <p:stCondLst>
                                            <p:cond delay="0"/>
                                          </p:stCondLst>
                                        </p:cTn>
                                        <p:tgtEl>
                                          <p:spTgt spid="59"/>
                                        </p:tgtEl>
                                        <p:attrNameLst>
                                          <p:attrName>style.visibility</p:attrName>
                                        </p:attrNameLst>
                                      </p:cBhvr>
                                      <p:to>
                                        <p:strVal val="visible"/>
                                      </p:to>
                                    </p:set>
                                    <p:set>
                                      <p:cBhvr>
                                        <p:cTn id="100" dur="455" fill="hold">
                                          <p:stCondLst>
                                            <p:cond delay="0"/>
                                          </p:stCondLst>
                                        </p:cTn>
                                        <p:tgtEl>
                                          <p:spTgt spid="59"/>
                                        </p:tgtEl>
                                        <p:attrNameLst>
                                          <p:attrName>style.rotation</p:attrName>
                                        </p:attrNameLst>
                                      </p:cBhvr>
                                      <p:to>
                                        <p:strVal val="-45.0"/>
                                      </p:to>
                                    </p:set>
                                    <p:anim calcmode="lin" valueType="num">
                                      <p:cBhvr>
                                        <p:cTn id="101" dur="455" fill="hold">
                                          <p:stCondLst>
                                            <p:cond delay="455"/>
                                          </p:stCondLst>
                                        </p:cTn>
                                        <p:tgtEl>
                                          <p:spTgt spid="59"/>
                                        </p:tgtEl>
                                        <p:attrNameLst>
                                          <p:attrName>style.rotation</p:attrName>
                                        </p:attrNameLst>
                                      </p:cBhvr>
                                      <p:tavLst>
                                        <p:tav tm="0">
                                          <p:val>
                                            <p:fltVal val="-45"/>
                                          </p:val>
                                        </p:tav>
                                        <p:tav tm="69900">
                                          <p:val>
                                            <p:fltVal val="45"/>
                                          </p:val>
                                        </p:tav>
                                        <p:tav tm="100000">
                                          <p:val>
                                            <p:fltVal val="0"/>
                                          </p:val>
                                        </p:tav>
                                      </p:tavLst>
                                    </p:anim>
                                    <p:anim calcmode="lin" valueType="num">
                                      <p:cBhvr>
                                        <p:cTn id="102" dur="455" fill="hold">
                                          <p:stCondLst>
                                            <p:cond delay="0"/>
                                          </p:stCondLst>
                                        </p:cTn>
                                        <p:tgtEl>
                                          <p:spTgt spid="59"/>
                                        </p:tgtEl>
                                        <p:attrNameLst>
                                          <p:attrName>ppt_y</p:attrName>
                                        </p:attrNameLst>
                                      </p:cBhvr>
                                      <p:tavLst>
                                        <p:tav tm="0">
                                          <p:val>
                                            <p:strVal val="#ppt_y-1"/>
                                          </p:val>
                                        </p:tav>
                                        <p:tav tm="100000">
                                          <p:val>
                                            <p:strVal val="#ppt_y-(0.354*#ppt_w-0.172*#ppt_h)"/>
                                          </p:val>
                                        </p:tav>
                                      </p:tavLst>
                                    </p:anim>
                                    <p:anim calcmode="lin" valueType="num">
                                      <p:cBhvr>
                                        <p:cTn id="103" dur="156" decel="50000" autoRev="1" fill="hold">
                                          <p:stCondLst>
                                            <p:cond delay="455"/>
                                          </p:stCondLst>
                                        </p:cTn>
                                        <p:tgtEl>
                                          <p:spTgt spid="59"/>
                                        </p:tgtEl>
                                        <p:attrNameLst>
                                          <p:attrName>ppt_y</p:attrName>
                                        </p:attrNameLst>
                                      </p:cBhvr>
                                      <p:tavLst>
                                        <p:tav tm="0">
                                          <p:val>
                                            <p:strVal val="#ppt_y-(0.354*#ppt_w-0.172*#ppt_h)"/>
                                          </p:val>
                                        </p:tav>
                                        <p:tav tm="100000">
                                          <p:val>
                                            <p:strVal val="#ppt_y-(0.354*#ppt_w-0.172*#ppt_h)-#ppt_h/2"/>
                                          </p:val>
                                        </p:tav>
                                      </p:tavLst>
                                    </p:anim>
                                    <p:anim calcmode="lin" valueType="num">
                                      <p:cBhvr>
                                        <p:cTn id="104" dur="136" fill="hold">
                                          <p:stCondLst>
                                            <p:cond delay="864"/>
                                          </p:stCondLst>
                                        </p:cTn>
                                        <p:tgtEl>
                                          <p:spTgt spid="59"/>
                                        </p:tgtEl>
                                        <p:attrNameLst>
                                          <p:attrName>ppt_y</p:attrName>
                                        </p:attrNameLst>
                                      </p:cBhvr>
                                      <p:tavLst>
                                        <p:tav tm="0">
                                          <p:val>
                                            <p:strVal val="#ppt_y-(0.354*#ppt_w-0.172*#ppt_h)"/>
                                          </p:val>
                                        </p:tav>
                                        <p:tav tm="100000">
                                          <p:val>
                                            <p:strVal val="#ppt_y"/>
                                          </p:val>
                                        </p:tav>
                                      </p:tavLst>
                                    </p:anim>
                                  </p:childTnLst>
                                </p:cTn>
                              </p:par>
                              <p:par>
                                <p:cTn id="105" presetID="38" presetClass="entr" presetSubtype="0" accel="50000" fill="hold" grpId="0" nodeType="withEffect">
                                  <p:stCondLst>
                                    <p:cond delay="0"/>
                                  </p:stCondLst>
                                  <p:iterate type="lt">
                                    <p:tmPct val="10000"/>
                                  </p:iterate>
                                  <p:childTnLst>
                                    <p:set>
                                      <p:cBhvr>
                                        <p:cTn id="106" dur="1" fill="hold">
                                          <p:stCondLst>
                                            <p:cond delay="0"/>
                                          </p:stCondLst>
                                        </p:cTn>
                                        <p:tgtEl>
                                          <p:spTgt spid="56"/>
                                        </p:tgtEl>
                                        <p:attrNameLst>
                                          <p:attrName>style.visibility</p:attrName>
                                        </p:attrNameLst>
                                      </p:cBhvr>
                                      <p:to>
                                        <p:strVal val="visible"/>
                                      </p:to>
                                    </p:set>
                                    <p:set>
                                      <p:cBhvr>
                                        <p:cTn id="107" dur="455" fill="hold">
                                          <p:stCondLst>
                                            <p:cond delay="0"/>
                                          </p:stCondLst>
                                        </p:cTn>
                                        <p:tgtEl>
                                          <p:spTgt spid="56"/>
                                        </p:tgtEl>
                                        <p:attrNameLst>
                                          <p:attrName>style.rotation</p:attrName>
                                        </p:attrNameLst>
                                      </p:cBhvr>
                                      <p:to>
                                        <p:strVal val="-45.0"/>
                                      </p:to>
                                    </p:set>
                                    <p:anim calcmode="lin" valueType="num">
                                      <p:cBhvr>
                                        <p:cTn id="108" dur="455" fill="hold">
                                          <p:stCondLst>
                                            <p:cond delay="455"/>
                                          </p:stCondLst>
                                        </p:cTn>
                                        <p:tgtEl>
                                          <p:spTgt spid="56"/>
                                        </p:tgtEl>
                                        <p:attrNameLst>
                                          <p:attrName>style.rotation</p:attrName>
                                        </p:attrNameLst>
                                      </p:cBhvr>
                                      <p:tavLst>
                                        <p:tav tm="0">
                                          <p:val>
                                            <p:fltVal val="-45"/>
                                          </p:val>
                                        </p:tav>
                                        <p:tav tm="69900">
                                          <p:val>
                                            <p:fltVal val="45"/>
                                          </p:val>
                                        </p:tav>
                                        <p:tav tm="100000">
                                          <p:val>
                                            <p:fltVal val="0"/>
                                          </p:val>
                                        </p:tav>
                                      </p:tavLst>
                                    </p:anim>
                                    <p:anim calcmode="lin" valueType="num">
                                      <p:cBhvr>
                                        <p:cTn id="109" dur="455" fill="hold">
                                          <p:stCondLst>
                                            <p:cond delay="0"/>
                                          </p:stCondLst>
                                        </p:cTn>
                                        <p:tgtEl>
                                          <p:spTgt spid="56"/>
                                        </p:tgtEl>
                                        <p:attrNameLst>
                                          <p:attrName>ppt_y</p:attrName>
                                        </p:attrNameLst>
                                      </p:cBhvr>
                                      <p:tavLst>
                                        <p:tav tm="0">
                                          <p:val>
                                            <p:strVal val="#ppt_y-1"/>
                                          </p:val>
                                        </p:tav>
                                        <p:tav tm="100000">
                                          <p:val>
                                            <p:strVal val="#ppt_y-(0.354*#ppt_w-0.172*#ppt_h)"/>
                                          </p:val>
                                        </p:tav>
                                      </p:tavLst>
                                    </p:anim>
                                    <p:anim calcmode="lin" valueType="num">
                                      <p:cBhvr>
                                        <p:cTn id="110" dur="156" decel="50000" autoRev="1" fill="hold">
                                          <p:stCondLst>
                                            <p:cond delay="455"/>
                                          </p:stCondLst>
                                        </p:cTn>
                                        <p:tgtEl>
                                          <p:spTgt spid="56"/>
                                        </p:tgtEl>
                                        <p:attrNameLst>
                                          <p:attrName>ppt_y</p:attrName>
                                        </p:attrNameLst>
                                      </p:cBhvr>
                                      <p:tavLst>
                                        <p:tav tm="0">
                                          <p:val>
                                            <p:strVal val="#ppt_y-(0.354*#ppt_w-0.172*#ppt_h)"/>
                                          </p:val>
                                        </p:tav>
                                        <p:tav tm="100000">
                                          <p:val>
                                            <p:strVal val="#ppt_y-(0.354*#ppt_w-0.172*#ppt_h)-#ppt_h/2"/>
                                          </p:val>
                                        </p:tav>
                                      </p:tavLst>
                                    </p:anim>
                                    <p:anim calcmode="lin" valueType="num">
                                      <p:cBhvr>
                                        <p:cTn id="111" dur="136" fill="hold">
                                          <p:stCondLst>
                                            <p:cond delay="864"/>
                                          </p:stCondLst>
                                        </p:cTn>
                                        <p:tgtEl>
                                          <p:spTgt spid="56"/>
                                        </p:tgtEl>
                                        <p:attrNameLst>
                                          <p:attrName>ppt_y</p:attrName>
                                        </p:attrNameLst>
                                      </p:cBhvr>
                                      <p:tavLst>
                                        <p:tav tm="0">
                                          <p:val>
                                            <p:strVal val="#ppt_y-(0.354*#ppt_w-0.172*#ppt_h)"/>
                                          </p:val>
                                        </p:tav>
                                        <p:tav tm="100000">
                                          <p:val>
                                            <p:strVal val="#ppt_y"/>
                                          </p:val>
                                        </p:tav>
                                      </p:tavLst>
                                    </p:anim>
                                  </p:childTnLst>
                                </p:cTn>
                              </p:par>
                              <p:par>
                                <p:cTn id="112" presetID="38" presetClass="entr" presetSubtype="0" accel="50000" fill="hold" grpId="0" nodeType="withEffect">
                                  <p:stCondLst>
                                    <p:cond delay="0"/>
                                  </p:stCondLst>
                                  <p:iterate type="lt">
                                    <p:tmPct val="10000"/>
                                  </p:iterate>
                                  <p:childTnLst>
                                    <p:set>
                                      <p:cBhvr>
                                        <p:cTn id="113" dur="1" fill="hold">
                                          <p:stCondLst>
                                            <p:cond delay="0"/>
                                          </p:stCondLst>
                                        </p:cTn>
                                        <p:tgtEl>
                                          <p:spTgt spid="57"/>
                                        </p:tgtEl>
                                        <p:attrNameLst>
                                          <p:attrName>style.visibility</p:attrName>
                                        </p:attrNameLst>
                                      </p:cBhvr>
                                      <p:to>
                                        <p:strVal val="visible"/>
                                      </p:to>
                                    </p:set>
                                    <p:set>
                                      <p:cBhvr>
                                        <p:cTn id="114" dur="455" fill="hold">
                                          <p:stCondLst>
                                            <p:cond delay="0"/>
                                          </p:stCondLst>
                                        </p:cTn>
                                        <p:tgtEl>
                                          <p:spTgt spid="57"/>
                                        </p:tgtEl>
                                        <p:attrNameLst>
                                          <p:attrName>style.rotation</p:attrName>
                                        </p:attrNameLst>
                                      </p:cBhvr>
                                      <p:to>
                                        <p:strVal val="-45.0"/>
                                      </p:to>
                                    </p:set>
                                    <p:anim calcmode="lin" valueType="num">
                                      <p:cBhvr>
                                        <p:cTn id="115" dur="455" fill="hold">
                                          <p:stCondLst>
                                            <p:cond delay="455"/>
                                          </p:stCondLst>
                                        </p:cTn>
                                        <p:tgtEl>
                                          <p:spTgt spid="57"/>
                                        </p:tgtEl>
                                        <p:attrNameLst>
                                          <p:attrName>style.rotation</p:attrName>
                                        </p:attrNameLst>
                                      </p:cBhvr>
                                      <p:tavLst>
                                        <p:tav tm="0">
                                          <p:val>
                                            <p:fltVal val="-45"/>
                                          </p:val>
                                        </p:tav>
                                        <p:tav tm="69900">
                                          <p:val>
                                            <p:fltVal val="45"/>
                                          </p:val>
                                        </p:tav>
                                        <p:tav tm="100000">
                                          <p:val>
                                            <p:fltVal val="0"/>
                                          </p:val>
                                        </p:tav>
                                      </p:tavLst>
                                    </p:anim>
                                    <p:anim calcmode="lin" valueType="num">
                                      <p:cBhvr>
                                        <p:cTn id="116" dur="455" fill="hold">
                                          <p:stCondLst>
                                            <p:cond delay="0"/>
                                          </p:stCondLst>
                                        </p:cTn>
                                        <p:tgtEl>
                                          <p:spTgt spid="57"/>
                                        </p:tgtEl>
                                        <p:attrNameLst>
                                          <p:attrName>ppt_y</p:attrName>
                                        </p:attrNameLst>
                                      </p:cBhvr>
                                      <p:tavLst>
                                        <p:tav tm="0">
                                          <p:val>
                                            <p:strVal val="#ppt_y-1"/>
                                          </p:val>
                                        </p:tav>
                                        <p:tav tm="100000">
                                          <p:val>
                                            <p:strVal val="#ppt_y-(0.354*#ppt_w-0.172*#ppt_h)"/>
                                          </p:val>
                                        </p:tav>
                                      </p:tavLst>
                                    </p:anim>
                                    <p:anim calcmode="lin" valueType="num">
                                      <p:cBhvr>
                                        <p:cTn id="117" dur="156" decel="50000" autoRev="1" fill="hold">
                                          <p:stCondLst>
                                            <p:cond delay="455"/>
                                          </p:stCondLst>
                                        </p:cTn>
                                        <p:tgtEl>
                                          <p:spTgt spid="57"/>
                                        </p:tgtEl>
                                        <p:attrNameLst>
                                          <p:attrName>ppt_y</p:attrName>
                                        </p:attrNameLst>
                                      </p:cBhvr>
                                      <p:tavLst>
                                        <p:tav tm="0">
                                          <p:val>
                                            <p:strVal val="#ppt_y-(0.354*#ppt_w-0.172*#ppt_h)"/>
                                          </p:val>
                                        </p:tav>
                                        <p:tav tm="100000">
                                          <p:val>
                                            <p:strVal val="#ppt_y-(0.354*#ppt_w-0.172*#ppt_h)-#ppt_h/2"/>
                                          </p:val>
                                        </p:tav>
                                      </p:tavLst>
                                    </p:anim>
                                    <p:anim calcmode="lin" valueType="num">
                                      <p:cBhvr>
                                        <p:cTn id="118" dur="136" fill="hold">
                                          <p:stCondLst>
                                            <p:cond delay="864"/>
                                          </p:stCondLst>
                                        </p:cTn>
                                        <p:tgtEl>
                                          <p:spTgt spid="57"/>
                                        </p:tgtEl>
                                        <p:attrNameLst>
                                          <p:attrName>ppt_y</p:attrName>
                                        </p:attrNameLst>
                                      </p:cBhvr>
                                      <p:tavLst>
                                        <p:tav tm="0">
                                          <p:val>
                                            <p:strVal val="#ppt_y-(0.354*#ppt_w-0.172*#ppt_h)"/>
                                          </p:val>
                                        </p:tav>
                                        <p:tav tm="100000">
                                          <p:val>
                                            <p:strVal val="#ppt_y"/>
                                          </p:val>
                                        </p:tav>
                                      </p:tavLst>
                                    </p:anim>
                                  </p:childTnLst>
                                </p:cTn>
                              </p:par>
                              <p:par>
                                <p:cTn id="119" presetID="38" presetClass="entr" presetSubtype="0" accel="50000" fill="hold" grpId="0" nodeType="withEffect">
                                  <p:stCondLst>
                                    <p:cond delay="0"/>
                                  </p:stCondLst>
                                  <p:iterate type="lt">
                                    <p:tmPct val="10000"/>
                                  </p:iterate>
                                  <p:childTnLst>
                                    <p:set>
                                      <p:cBhvr>
                                        <p:cTn id="120" dur="1" fill="hold">
                                          <p:stCondLst>
                                            <p:cond delay="0"/>
                                          </p:stCondLst>
                                        </p:cTn>
                                        <p:tgtEl>
                                          <p:spTgt spid="58"/>
                                        </p:tgtEl>
                                        <p:attrNameLst>
                                          <p:attrName>style.visibility</p:attrName>
                                        </p:attrNameLst>
                                      </p:cBhvr>
                                      <p:to>
                                        <p:strVal val="visible"/>
                                      </p:to>
                                    </p:set>
                                    <p:set>
                                      <p:cBhvr>
                                        <p:cTn id="121" dur="455" fill="hold">
                                          <p:stCondLst>
                                            <p:cond delay="0"/>
                                          </p:stCondLst>
                                        </p:cTn>
                                        <p:tgtEl>
                                          <p:spTgt spid="58"/>
                                        </p:tgtEl>
                                        <p:attrNameLst>
                                          <p:attrName>style.rotation</p:attrName>
                                        </p:attrNameLst>
                                      </p:cBhvr>
                                      <p:to>
                                        <p:strVal val="-45.0"/>
                                      </p:to>
                                    </p:set>
                                    <p:anim calcmode="lin" valueType="num">
                                      <p:cBhvr>
                                        <p:cTn id="122" dur="455" fill="hold">
                                          <p:stCondLst>
                                            <p:cond delay="455"/>
                                          </p:stCondLst>
                                        </p:cTn>
                                        <p:tgtEl>
                                          <p:spTgt spid="58"/>
                                        </p:tgtEl>
                                        <p:attrNameLst>
                                          <p:attrName>style.rotation</p:attrName>
                                        </p:attrNameLst>
                                      </p:cBhvr>
                                      <p:tavLst>
                                        <p:tav tm="0">
                                          <p:val>
                                            <p:fltVal val="-45"/>
                                          </p:val>
                                        </p:tav>
                                        <p:tav tm="69900">
                                          <p:val>
                                            <p:fltVal val="45"/>
                                          </p:val>
                                        </p:tav>
                                        <p:tav tm="100000">
                                          <p:val>
                                            <p:fltVal val="0"/>
                                          </p:val>
                                        </p:tav>
                                      </p:tavLst>
                                    </p:anim>
                                    <p:anim calcmode="lin" valueType="num">
                                      <p:cBhvr>
                                        <p:cTn id="123" dur="455" fill="hold">
                                          <p:stCondLst>
                                            <p:cond delay="0"/>
                                          </p:stCondLst>
                                        </p:cTn>
                                        <p:tgtEl>
                                          <p:spTgt spid="58"/>
                                        </p:tgtEl>
                                        <p:attrNameLst>
                                          <p:attrName>ppt_y</p:attrName>
                                        </p:attrNameLst>
                                      </p:cBhvr>
                                      <p:tavLst>
                                        <p:tav tm="0">
                                          <p:val>
                                            <p:strVal val="#ppt_y-1"/>
                                          </p:val>
                                        </p:tav>
                                        <p:tav tm="100000">
                                          <p:val>
                                            <p:strVal val="#ppt_y-(0.354*#ppt_w-0.172*#ppt_h)"/>
                                          </p:val>
                                        </p:tav>
                                      </p:tavLst>
                                    </p:anim>
                                    <p:anim calcmode="lin" valueType="num">
                                      <p:cBhvr>
                                        <p:cTn id="124" dur="156" decel="50000" autoRev="1" fill="hold">
                                          <p:stCondLst>
                                            <p:cond delay="455"/>
                                          </p:stCondLst>
                                        </p:cTn>
                                        <p:tgtEl>
                                          <p:spTgt spid="58"/>
                                        </p:tgtEl>
                                        <p:attrNameLst>
                                          <p:attrName>ppt_y</p:attrName>
                                        </p:attrNameLst>
                                      </p:cBhvr>
                                      <p:tavLst>
                                        <p:tav tm="0">
                                          <p:val>
                                            <p:strVal val="#ppt_y-(0.354*#ppt_w-0.172*#ppt_h)"/>
                                          </p:val>
                                        </p:tav>
                                        <p:tav tm="100000">
                                          <p:val>
                                            <p:strVal val="#ppt_y-(0.354*#ppt_w-0.172*#ppt_h)-#ppt_h/2"/>
                                          </p:val>
                                        </p:tav>
                                      </p:tavLst>
                                    </p:anim>
                                    <p:anim calcmode="lin" valueType="num">
                                      <p:cBhvr>
                                        <p:cTn id="125" dur="136" fill="hold">
                                          <p:stCondLst>
                                            <p:cond delay="864"/>
                                          </p:stCondLst>
                                        </p:cTn>
                                        <p:tgtEl>
                                          <p:spTgt spid="5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3" grpId="4"/>
      <p:bldP spid="5" grpId="0"/>
      <p:bldP spid="12" grpId="0"/>
      <p:bldP spid="13" grpId="0"/>
      <p:bldP spid="31" grpId="0" animBg="1"/>
      <p:bldP spid="32" grpId="0" animBg="1"/>
      <p:bldP spid="33" grpId="0" animBg="1"/>
      <p:bldP spid="34" grpId="0" animBg="1"/>
      <p:bldP spid="35" grpId="0"/>
      <p:bldP spid="36" grpId="0"/>
      <p:bldP spid="39" grpId="0"/>
      <p:bldP spid="40" grpId="0"/>
      <p:bldP spid="52" grpId="0" animBg="1"/>
      <p:bldP spid="53" grpId="0" animBg="1"/>
      <p:bldP spid="54" grpId="0" animBg="1"/>
      <p:bldP spid="55" grpId="0" animBg="1"/>
      <p:bldP spid="56" grpId="0"/>
      <p:bldP spid="57" grpId="0"/>
      <p:bldP spid="58"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F:\常用内页素材4\图片2wefw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7962"/>
            <a:ext cx="9144000" cy="51514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0000000我图PPT\00001PNG素材\01党委政府\华表60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464619"/>
            <a:ext cx="2483768" cy="3584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y\e\我图PPT\PNG政府党建\党标红色.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668233" y="2325890"/>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1178019" y="2172830"/>
            <a:ext cx="5717476" cy="584747"/>
          </a:xfrm>
          <a:prstGeom prst="rect">
            <a:avLst/>
          </a:prstGeom>
        </p:spPr>
        <p:txBody>
          <a:bodyPr wrap="square" lIns="91413" tIns="45706" rIns="91413" bIns="45706">
            <a:spAutoFit/>
          </a:bodyPr>
          <a:lstStyle/>
          <a:p>
            <a:pPr lvl="0" defTabSz="914400">
              <a:defRPr/>
            </a:pPr>
            <a:r>
              <a:rPr lang="zh-CN" altLang="en-US" sz="1600" dirty="0">
                <a:solidFill>
                  <a:srgbClr val="C00000"/>
                </a:solidFill>
                <a:latin typeface="微软雅黑" pitchFamily="34" charset="-122"/>
                <a:ea typeface="微软雅黑" pitchFamily="34" charset="-122"/>
              </a:rPr>
              <a:t>践行党的宗旨，保持公仆情怀，牢记共产党员永远是劳动人民的普通一员，密切联系群众，全心全意为人民服务</a:t>
            </a:r>
            <a:endParaRPr kumimoji="0" lang="zh-CN" altLang="en-US" sz="1600" b="1" i="0" u="none" strike="noStrike" kern="0" cap="none" spc="0" normalizeH="0" baseline="0" noProof="0" dirty="0">
              <a:ln w="1905"/>
              <a:solidFill>
                <a:srgbClr val="C00000"/>
              </a:solidFill>
              <a:effectLst/>
              <a:uLnTx/>
              <a:uFillTx/>
              <a:latin typeface="微软雅黑" panose="020B0503020204020204" pitchFamily="34" charset="-122"/>
              <a:ea typeface="微软雅黑" panose="020B0503020204020204" pitchFamily="34" charset="-122"/>
            </a:endParaRPr>
          </a:p>
        </p:txBody>
      </p:sp>
      <p:pic>
        <p:nvPicPr>
          <p:cNvPr id="4" name="Picture 2" descr="\\Sy\e\我图PPT\PNG政府党建\党标红色.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668233" y="3147814"/>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1175793" y="3011084"/>
            <a:ext cx="5628455" cy="584747"/>
          </a:xfrm>
          <a:prstGeom prst="rect">
            <a:avLst/>
          </a:prstGeom>
        </p:spPr>
        <p:txBody>
          <a:bodyPr wrap="square" lIns="91413" tIns="45706" rIns="91413" bIns="45706">
            <a:spAutoFit/>
          </a:bodyPr>
          <a:lstStyle/>
          <a:p>
            <a:pPr lvl="0" defTabSz="914400">
              <a:defRPr/>
            </a:pPr>
            <a:r>
              <a:rPr lang="zh-CN" altLang="en-US" sz="1600" dirty="0">
                <a:solidFill>
                  <a:srgbClr val="C00000"/>
                </a:solidFill>
                <a:latin typeface="微软雅黑" pitchFamily="34" charset="-122"/>
                <a:ea typeface="微软雅黑" pitchFamily="34" charset="-122"/>
              </a:rPr>
              <a:t>加强党性锻炼和道德修养，心存敬畏、手握戒尺，廉洁从政、从严治家，筑牢拒腐防变的防线</a:t>
            </a:r>
            <a:endParaRPr kumimoji="0" lang="zh-CN" altLang="en-US" sz="1600" b="1" i="0" u="none" strike="noStrike" kern="0" cap="none" spc="0" normalizeH="0" baseline="0" noProof="0" dirty="0">
              <a:ln w="1905"/>
              <a:solidFill>
                <a:srgbClr val="C00000"/>
              </a:solidFill>
              <a:effectLst/>
              <a:uLnTx/>
              <a:uFillTx/>
              <a:latin typeface="微软雅黑" panose="020B0503020204020204" pitchFamily="34" charset="-122"/>
              <a:ea typeface="微软雅黑" panose="020B0503020204020204" pitchFamily="34" charset="-122"/>
            </a:endParaRPr>
          </a:p>
        </p:txBody>
      </p:sp>
      <p:pic>
        <p:nvPicPr>
          <p:cNvPr id="6" name="Picture 2" descr="\\Sy\e\我图PPT\PNG政府党建\党标红色.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668233" y="3876553"/>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1218295" y="3793880"/>
            <a:ext cx="5297921" cy="1077190"/>
          </a:xfrm>
          <a:prstGeom prst="rect">
            <a:avLst/>
          </a:prstGeom>
        </p:spPr>
        <p:txBody>
          <a:bodyPr wrap="square" lIns="91413" tIns="45706" rIns="91413" bIns="45706">
            <a:spAutoFit/>
          </a:bodyPr>
          <a:lstStyle/>
          <a:p>
            <a:pPr lvl="0" defTabSz="914400">
              <a:defRPr/>
            </a:pPr>
            <a:r>
              <a:rPr lang="zh-CN" altLang="en-US" sz="1600" dirty="0">
                <a:solidFill>
                  <a:srgbClr val="C00000"/>
                </a:solidFill>
                <a:latin typeface="微软雅黑" pitchFamily="34" charset="-122"/>
                <a:ea typeface="微软雅黑" pitchFamily="34" charset="-122"/>
              </a:rPr>
              <a:t>始终保持干事创业、开拓进取的精气神，平常时候看得出来，关键时刻冲得上去，在“十三五”规划开局起步、决胜全面建成小康社会、实现第一个百年奋斗目标中奋发有为、</a:t>
            </a:r>
            <a:r>
              <a:rPr lang="zh-CN" altLang="en-US" sz="1600" dirty="0" smtClean="0">
                <a:solidFill>
                  <a:srgbClr val="C00000"/>
                </a:solidFill>
                <a:latin typeface="微软雅黑" pitchFamily="34" charset="-122"/>
                <a:ea typeface="微软雅黑" pitchFamily="34" charset="-122"/>
              </a:rPr>
              <a:t>建功立业</a:t>
            </a:r>
            <a:endParaRPr lang="zh-CN" altLang="en-US" sz="1600" b="1" kern="0" dirty="0">
              <a:ln w="1905"/>
              <a:solidFill>
                <a:srgbClr val="C00000"/>
              </a:solidFill>
              <a:latin typeface="微软雅黑" panose="020B0503020204020204" pitchFamily="34" charset="-122"/>
              <a:ea typeface="微软雅黑" panose="020B0503020204020204" pitchFamily="34" charset="-122"/>
            </a:endParaRPr>
          </a:p>
        </p:txBody>
      </p:sp>
      <p:pic>
        <p:nvPicPr>
          <p:cNvPr id="11" name="Picture 2" descr="\\Sy\e\我图PPT\PNG政府党建\党标红色.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3000" contrast="47000"/>
                    </a14:imgEffect>
                  </a14:imgLayer>
                </a14:imgProps>
              </a:ext>
              <a:ext uri="{28A0092B-C50C-407E-A947-70E740481C1C}">
                <a14:useLocalDpi xmlns:a14="http://schemas.microsoft.com/office/drawing/2010/main" val="0"/>
              </a:ext>
            </a:extLst>
          </a:blip>
          <a:srcRect/>
          <a:stretch>
            <a:fillRect/>
          </a:stretch>
        </p:blipFill>
        <p:spPr bwMode="auto">
          <a:xfrm>
            <a:off x="668233" y="1131590"/>
            <a:ext cx="493391" cy="493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矩形 11"/>
          <p:cNvSpPr/>
          <p:nvPr/>
        </p:nvSpPr>
        <p:spPr>
          <a:xfrm>
            <a:off x="1145122" y="1092710"/>
            <a:ext cx="7099286" cy="830968"/>
          </a:xfrm>
          <a:prstGeom prst="rect">
            <a:avLst/>
          </a:prstGeom>
        </p:spPr>
        <p:txBody>
          <a:bodyPr wrap="square" lIns="91413" tIns="45706" rIns="91413" bIns="45706">
            <a:spAutoFit/>
          </a:bodyPr>
          <a:lstStyle/>
          <a:p>
            <a:pPr lvl="0" defTabSz="914400">
              <a:defRPr/>
            </a:pPr>
            <a:r>
              <a:rPr lang="zh-CN" altLang="en-US" sz="1600" dirty="0">
                <a:solidFill>
                  <a:srgbClr val="C00000"/>
                </a:solidFill>
                <a:latin typeface="微软雅黑" pitchFamily="34" charset="-122"/>
                <a:ea typeface="微软雅黑" pitchFamily="34" charset="-122"/>
              </a:rPr>
              <a:t>坚定自觉地在思想上政治上行动上同以习近平同志为总书记的党中央保持高度一致，经常主动向党中央看齐，向党的理论和路线方针政策看齐，做政治上的明白人</a:t>
            </a:r>
            <a:endParaRPr kumimoji="0" lang="zh-CN" altLang="en-US" sz="1600" b="1" i="0" u="none" strike="noStrike" kern="0" cap="none" spc="0" normalizeH="0" baseline="0" noProof="0" dirty="0">
              <a:ln w="1905"/>
              <a:solidFill>
                <a:srgbClr val="C00000"/>
              </a:solidFill>
              <a:effectLst/>
              <a:uLnTx/>
              <a:uFillTx/>
              <a:latin typeface="微软雅黑" panose="020B0503020204020204" pitchFamily="34" charset="-122"/>
              <a:ea typeface="微软雅黑" panose="020B0503020204020204" pitchFamily="34" charset="-122"/>
            </a:endParaRPr>
          </a:p>
        </p:txBody>
      </p:sp>
      <p:pic>
        <p:nvPicPr>
          <p:cNvPr id="15" name="Picture 2" descr="E:\0000000我图PPT\00001PNG素材\01党委政府\党标金立体.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92546"/>
            <a:ext cx="1296144" cy="949740"/>
          </a:xfrm>
          <a:prstGeom prst="rect">
            <a:avLst/>
          </a:prstGeom>
          <a:noFill/>
          <a:extLst>
            <a:ext uri="{909E8E84-426E-40DD-AFC4-6F175D3DCCD1}">
              <a14:hiddenFill xmlns:a14="http://schemas.microsoft.com/office/drawing/2010/main">
                <a:solidFill>
                  <a:srgbClr val="FFFFFF"/>
                </a:solidFill>
              </a14:hiddenFill>
            </a:ext>
          </a:extLst>
        </p:spPr>
      </p:pic>
      <p:sp>
        <p:nvSpPr>
          <p:cNvPr id="16" name="标题 1"/>
          <p:cNvSpPr txBox="1">
            <a:spLocks/>
          </p:cNvSpPr>
          <p:nvPr/>
        </p:nvSpPr>
        <p:spPr>
          <a:xfrm>
            <a:off x="1115616" y="195486"/>
            <a:ext cx="4584909" cy="461665"/>
          </a:xfrm>
          <a:prstGeom prst="rect">
            <a:avLst/>
          </a:prstGeom>
        </p:spPr>
        <p:txBody>
          <a:bodyPr wrap="none">
            <a:spAutoFit/>
          </a:bodyPr>
          <a:lstStyle>
            <a:defPPr>
              <a:defRPr lang="zh-CN"/>
            </a:defPPr>
            <a:lvl1pPr>
              <a:defRPr sz="2400" b="1">
                <a:latin typeface="微软雅黑" pitchFamily="34" charset="-122"/>
                <a:ea typeface="微软雅黑" pitchFamily="34" charset="-122"/>
              </a:defRPr>
            </a:lvl1pPr>
          </a:lstStyle>
          <a:p>
            <a:r>
              <a:rPr lang="zh-CN" altLang="en-US" dirty="0"/>
              <a:t>“两学一做”学习教育的 “做”</a:t>
            </a:r>
          </a:p>
        </p:txBody>
      </p:sp>
      <p:pic>
        <p:nvPicPr>
          <p:cNvPr id="17" name="Picture 2" descr="E:\00专题PPT\两学一做\两学一做立体字.png"/>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4000" contrast="21000"/>
                    </a14:imgEffect>
                  </a14:imgLayer>
                </a14:imgProps>
              </a:ext>
              <a:ext uri="{28A0092B-C50C-407E-A947-70E740481C1C}">
                <a14:useLocalDpi xmlns:a14="http://schemas.microsoft.com/office/drawing/2010/main" val="0"/>
              </a:ext>
            </a:extLst>
          </a:blip>
          <a:srcRect/>
          <a:stretch>
            <a:fillRect/>
          </a:stretch>
        </p:blipFill>
        <p:spPr bwMode="auto">
          <a:xfrm>
            <a:off x="7020272" y="123478"/>
            <a:ext cx="1973825" cy="86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946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par>
                          <p:cTn id="40" fill="hold">
                            <p:stCondLst>
                              <p:cond delay="4000"/>
                            </p:stCondLst>
                            <p:childTnLst>
                              <p:par>
                                <p:cTn id="41" presetID="22" presetClass="entr" presetSubtype="4" fill="hold" nodeType="afterEffect">
                                  <p:stCondLst>
                                    <p:cond delay="0"/>
                                  </p:stCondLst>
                                  <p:childTnLst>
                                    <p:set>
                                      <p:cBhvr>
                                        <p:cTn id="42" dur="1" fill="hold">
                                          <p:stCondLst>
                                            <p:cond delay="0"/>
                                          </p:stCondLst>
                                        </p:cTn>
                                        <p:tgtEl>
                                          <p:spTgt spid="5122"/>
                                        </p:tgtEl>
                                        <p:attrNameLst>
                                          <p:attrName>style.visibility</p:attrName>
                                        </p:attrNameLst>
                                      </p:cBhvr>
                                      <p:to>
                                        <p:strVal val="visible"/>
                                      </p:to>
                                    </p:set>
                                    <p:animEffect transition="in" filter="wipe(down)">
                                      <p:cBhvr>
                                        <p:cTn id="4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设计ppt\马年素材\0背景图\图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20"/>
            <a:ext cx="9144000" cy="51663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7952" y="565002"/>
            <a:ext cx="1415526" cy="830741"/>
          </a:xfrm>
          <a:prstGeom prst="rect">
            <a:avLst/>
          </a:prstGeom>
          <a:noFill/>
        </p:spPr>
        <p:txBody>
          <a:bodyPr wrap="none" lIns="91404" tIns="45701" rIns="91404" bIns="45701">
            <a:spAutoFit/>
          </a:bodyPr>
          <a:lstStyle/>
          <a:p>
            <a:pPr algn="ctr" defTabSz="914126">
              <a:defRPr/>
            </a:pPr>
            <a:r>
              <a:rPr lang="zh-CN" altLang="en-US" sz="4800" b="1" dirty="0">
                <a:ln w="6350">
                  <a:noFill/>
                </a:ln>
                <a:gradFill flip="none" rotWithShape="1">
                  <a:gsLst>
                    <a:gs pos="0">
                      <a:srgbClr val="FFF200"/>
                    </a:gs>
                    <a:gs pos="45000">
                      <a:srgbClr val="FF7A00"/>
                    </a:gs>
                    <a:gs pos="70000">
                      <a:srgbClr val="FF0300"/>
                    </a:gs>
                    <a:gs pos="100000">
                      <a:srgbClr val="4D0808"/>
                    </a:gs>
                  </a:gsLst>
                  <a:path path="circle">
                    <a:fillToRect l="100000" b="100000"/>
                  </a:path>
                  <a:tileRect t="-100000" r="-100000"/>
                </a:gradFill>
                <a:latin typeface="微软雅黑" panose="020B0503020204020204" pitchFamily="34" charset="-122"/>
                <a:ea typeface="微软雅黑" panose="020B0503020204020204" pitchFamily="34" charset="-122"/>
              </a:rPr>
              <a:t>前言</a:t>
            </a:r>
          </a:p>
        </p:txBody>
      </p:sp>
      <p:sp>
        <p:nvSpPr>
          <p:cNvPr id="3" name="TextBox 2"/>
          <p:cNvSpPr txBox="1">
            <a:spLocks noChangeArrowheads="1"/>
          </p:cNvSpPr>
          <p:nvPr/>
        </p:nvSpPr>
        <p:spPr bwMode="auto">
          <a:xfrm>
            <a:off x="3896567" y="980773"/>
            <a:ext cx="1387377"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4" tIns="45701" rIns="91404" bIns="4570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914126" eaLnBrk="1" fontAlgn="base" hangingPunct="1">
              <a:spcBef>
                <a:spcPct val="0"/>
              </a:spcBef>
              <a:spcAft>
                <a:spcPct val="0"/>
              </a:spcAft>
            </a:pPr>
            <a:r>
              <a:rPr lang="en-US" altLang="zh-CN" sz="1800" b="1" dirty="0">
                <a:solidFill>
                  <a:srgbClr val="C00000"/>
                </a:solidFill>
                <a:latin typeface="微软雅黑" pitchFamily="34" charset="-122"/>
                <a:ea typeface="微软雅黑" pitchFamily="34" charset="-122"/>
              </a:rPr>
              <a:t>QIAN YAN</a:t>
            </a:r>
            <a:endParaRPr lang="zh-CN" altLang="en-US" sz="1800" b="1" dirty="0">
              <a:solidFill>
                <a:srgbClr val="C00000"/>
              </a:solidFill>
              <a:latin typeface="微软雅黑" pitchFamily="34" charset="-122"/>
              <a:ea typeface="微软雅黑" pitchFamily="34" charset="-122"/>
            </a:endParaRPr>
          </a:p>
        </p:txBody>
      </p:sp>
      <p:sp>
        <p:nvSpPr>
          <p:cNvPr id="4" name="TextBox 3"/>
          <p:cNvSpPr txBox="1"/>
          <p:nvPr/>
        </p:nvSpPr>
        <p:spPr>
          <a:xfrm>
            <a:off x="2627784" y="1550510"/>
            <a:ext cx="5759111" cy="2308286"/>
          </a:xfrm>
          <a:prstGeom prst="rect">
            <a:avLst/>
          </a:prstGeom>
          <a:noFill/>
        </p:spPr>
        <p:txBody>
          <a:bodyPr wrap="square" lIns="91404" tIns="45701" rIns="91404" bIns="4570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defTabSz="914126" fontAlgn="base">
              <a:lnSpc>
                <a:spcPct val="150000"/>
              </a:lnSpc>
              <a:spcBef>
                <a:spcPct val="0"/>
              </a:spcBef>
              <a:spcAft>
                <a:spcPct val="0"/>
              </a:spcAft>
            </a:pPr>
            <a:r>
              <a:rPr lang="en-US" altLang="zh-CN" sz="1600" b="1" dirty="0">
                <a:latin typeface="微软雅黑" pitchFamily="34" charset="-122"/>
                <a:ea typeface="微软雅黑" pitchFamily="34" charset="-122"/>
              </a:rPr>
              <a:t>2016</a:t>
            </a:r>
            <a:r>
              <a:rPr lang="zh-CN" altLang="en-US" sz="1600" b="1" dirty="0">
                <a:latin typeface="微软雅黑" pitchFamily="34" charset="-122"/>
                <a:ea typeface="微软雅黑" pitchFamily="34" charset="-122"/>
              </a:rPr>
              <a:t>年</a:t>
            </a:r>
            <a:r>
              <a:rPr lang="en-US" altLang="zh-CN" sz="1600" b="1" dirty="0">
                <a:latin typeface="微软雅黑" pitchFamily="34" charset="-122"/>
                <a:ea typeface="微软雅黑" pitchFamily="34" charset="-122"/>
              </a:rPr>
              <a:t>2</a:t>
            </a:r>
            <a:r>
              <a:rPr lang="zh-CN" altLang="en-US" sz="1600" b="1" dirty="0">
                <a:latin typeface="微软雅黑" pitchFamily="34" charset="-122"/>
                <a:ea typeface="微软雅黑" pitchFamily="34" charset="-122"/>
              </a:rPr>
              <a:t>月，中共中央办公厅印发了</a:t>
            </a:r>
            <a:r>
              <a:rPr lang="en-US" altLang="zh-CN" sz="1600" b="1" dirty="0">
                <a:latin typeface="微软雅黑" pitchFamily="34" charset="-122"/>
                <a:ea typeface="微软雅黑" pitchFamily="34" charset="-122"/>
              </a:rPr>
              <a:t>《</a:t>
            </a:r>
            <a:r>
              <a:rPr lang="zh-CN" altLang="en-US" sz="1600" b="1" dirty="0">
                <a:latin typeface="微软雅黑" pitchFamily="34" charset="-122"/>
                <a:ea typeface="微软雅黑" pitchFamily="34" charset="-122"/>
              </a:rPr>
              <a:t>关于在全体党员中开展“学党章党规、学系列讲话，做合格党员”学习教育方案</a:t>
            </a:r>
            <a:r>
              <a:rPr lang="en-US" altLang="zh-CN" sz="1600" b="1" dirty="0">
                <a:latin typeface="微软雅黑" pitchFamily="34" charset="-122"/>
                <a:ea typeface="微软雅黑" pitchFamily="34" charset="-122"/>
              </a:rPr>
              <a:t>》</a:t>
            </a:r>
            <a:r>
              <a:rPr lang="zh-CN" altLang="en-US" sz="1600" b="1" dirty="0">
                <a:latin typeface="微软雅黑" pitchFamily="34" charset="-122"/>
                <a:ea typeface="微软雅黑" pitchFamily="34" charset="-122"/>
              </a:rPr>
              <a:t>，并发出通知，要求各地区各部门认真贯彻执行。开展“两学一做”学习教育，是面向全体党员深化党内教育的重要实践，是推动党内教育从“关键少数”向广大党员拓展、从集中性教育向经常性教育延伸的重要举措。</a:t>
            </a:r>
          </a:p>
        </p:txBody>
      </p:sp>
      <p:sp>
        <p:nvSpPr>
          <p:cNvPr id="7" name="Line 65"/>
          <p:cNvSpPr>
            <a:spLocks noChangeShapeType="1"/>
          </p:cNvSpPr>
          <p:nvPr/>
        </p:nvSpPr>
        <p:spPr bwMode="auto">
          <a:xfrm>
            <a:off x="2627784" y="1491789"/>
            <a:ext cx="5687685" cy="0"/>
          </a:xfrm>
          <a:prstGeom prst="line">
            <a:avLst/>
          </a:prstGeom>
          <a:noFill/>
          <a:ln w="12700">
            <a:solidFill>
              <a:srgbClr val="CC0000"/>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alpha val="50000"/>
                    </a:srgbClr>
                  </a:outerShdw>
                </a:effectLst>
              </a14:hiddenEffects>
            </a:ext>
          </a:extLst>
        </p:spPr>
        <p:txBody>
          <a:bodyPr lIns="91404" tIns="45701" rIns="91404" bIns="45701"/>
          <a:lstStyle/>
          <a:p>
            <a:pPr algn="ctr" defTabSz="914126" fontAlgn="base">
              <a:spcBef>
                <a:spcPct val="0"/>
              </a:spcBef>
              <a:spcAft>
                <a:spcPct val="0"/>
              </a:spcAft>
            </a:pPr>
            <a:endParaRPr lang="zh-CN" altLang="en-US" sz="1800" b="1">
              <a:solidFill>
                <a:prstClr val="black"/>
              </a:solidFill>
              <a:latin typeface="Arial" pitchFamily="34" charset="0"/>
              <a:ea typeface="黑体" pitchFamily="49" charset="-122"/>
            </a:endParaRPr>
          </a:p>
        </p:txBody>
      </p:sp>
      <p:pic>
        <p:nvPicPr>
          <p:cNvPr id="11" name="Picture 52" descr="4400"/>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flipH="1">
            <a:off x="3440633" y="3159616"/>
            <a:ext cx="5739879" cy="200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2" descr="红鸟"/>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50000"/>
                    </a14:imgEffect>
                  </a14:imgLayer>
                </a14:imgProps>
              </a:ext>
              <a:ext uri="{28A0092B-C50C-407E-A947-70E740481C1C}">
                <a14:useLocalDpi xmlns:a14="http://schemas.microsoft.com/office/drawing/2010/main" val="0"/>
              </a:ext>
            </a:extLst>
          </a:blip>
          <a:srcRect t="58022" r="83168"/>
          <a:stretch>
            <a:fillRect/>
          </a:stretch>
        </p:blipFill>
        <p:spPr bwMode="auto">
          <a:xfrm>
            <a:off x="539552" y="986408"/>
            <a:ext cx="1223749" cy="78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3" descr="红鸟"/>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50000"/>
                    </a14:imgEffect>
                  </a14:imgLayer>
                </a14:imgProps>
              </a:ext>
              <a:ext uri="{28A0092B-C50C-407E-A947-70E740481C1C}">
                <a14:useLocalDpi xmlns:a14="http://schemas.microsoft.com/office/drawing/2010/main" val="0"/>
              </a:ext>
            </a:extLst>
          </a:blip>
          <a:srcRect l="53873" b="-8168"/>
          <a:stretch>
            <a:fillRect/>
          </a:stretch>
        </p:blipFill>
        <p:spPr bwMode="auto">
          <a:xfrm>
            <a:off x="1187139" y="267494"/>
            <a:ext cx="1152325" cy="69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E:\0000000我图PPT\00001PNG素材\01党委政府\华表455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395743"/>
            <a:ext cx="1970702" cy="36252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0000000我图PPT\00001PNG素材\01党委政府\天安门4.png"/>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contrast="9000"/>
                    </a14:imgEffect>
                  </a14:imgLayer>
                </a14:imgProps>
              </a:ext>
              <a:ext uri="{28A0092B-C50C-407E-A947-70E740481C1C}">
                <a14:useLocalDpi xmlns:a14="http://schemas.microsoft.com/office/drawing/2010/main" val="0"/>
              </a:ext>
            </a:extLst>
          </a:blip>
          <a:srcRect/>
          <a:stretch>
            <a:fillRect/>
          </a:stretch>
        </p:blipFill>
        <p:spPr bwMode="auto">
          <a:xfrm>
            <a:off x="276" y="2924772"/>
            <a:ext cx="4067668" cy="221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73961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par>
                          <p:cTn id="15" fill="hold">
                            <p:stCondLst>
                              <p:cond delay="1500"/>
                            </p:stCondLst>
                            <p:childTnLst>
                              <p:par>
                                <p:cTn id="16" presetID="16" presetClass="entr" presetSubtype="37" fill="hold" nodeType="afterEffect">
                                  <p:stCondLst>
                                    <p:cond delay="0"/>
                                  </p:stCondLst>
                                  <p:iterate type="lt">
                                    <p:tmPct val="0"/>
                                  </p:iterate>
                                  <p:childTnLst>
                                    <p:set>
                                      <p:cBhvr>
                                        <p:cTn id="17" dur="1" fill="hold">
                                          <p:stCondLst>
                                            <p:cond delay="0"/>
                                          </p:stCondLst>
                                        </p:cTn>
                                        <p:tgtEl>
                                          <p:spTgt spid="2"/>
                                        </p:tgtEl>
                                        <p:attrNameLst>
                                          <p:attrName>style.visibility</p:attrName>
                                        </p:attrNameLst>
                                      </p:cBhvr>
                                      <p:to>
                                        <p:strVal val="visible"/>
                                      </p:to>
                                    </p:set>
                                    <p:animEffect transition="in" filter="barn(outVertical)">
                                      <p:cBhvr>
                                        <p:cTn id="18" dur="250"/>
                                        <p:tgtEl>
                                          <p:spTgt spid="2"/>
                                        </p:tgtEl>
                                      </p:cBhvr>
                                    </p:animEffect>
                                  </p:childTnLst>
                                </p:cTn>
                              </p:par>
                            </p:childTnLst>
                          </p:cTn>
                        </p:par>
                        <p:par>
                          <p:cTn id="19" fill="hold">
                            <p:stCondLst>
                              <p:cond delay="1750"/>
                            </p:stCondLst>
                            <p:childTnLst>
                              <p:par>
                                <p:cTn id="20" presetID="26" presetClass="emph" presetSubtype="0" fill="hold" nodeType="afterEffect">
                                  <p:stCondLst>
                                    <p:cond delay="0"/>
                                  </p:stCondLst>
                                  <p:iterate type="lt">
                                    <p:tmPct val="0"/>
                                  </p:iterate>
                                  <p:childTnLst>
                                    <p:animEffect transition="out" filter="fade">
                                      <p:cBhvr>
                                        <p:cTn id="21" dur="250" tmFilter="0, 0; .2, .5; .8, .5; 1, 0"/>
                                        <p:tgtEl>
                                          <p:spTgt spid="2"/>
                                        </p:tgtEl>
                                      </p:cBhvr>
                                    </p:animEffect>
                                    <p:animScale>
                                      <p:cBhvr>
                                        <p:cTn id="22" dur="125" autoRev="1" fill="hold"/>
                                        <p:tgtEl>
                                          <p:spTgt spid="2"/>
                                        </p:tgtEl>
                                      </p:cBhvr>
                                      <p:by x="105000" y="105000"/>
                                    </p:animScale>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par>
                          <p:cTn id="27" fill="hold">
                            <p:stCondLst>
                              <p:cond delay="2500"/>
                            </p:stCondLst>
                            <p:childTnLst>
                              <p:par>
                                <p:cTn id="28" presetID="16" presetClass="entr" presetSubtype="37" fill="hold" grpId="0" nodeType="afterEffect">
                                  <p:stCondLst>
                                    <p:cond delay="0"/>
                                  </p:stCondLst>
                                  <p:iterate type="lt">
                                    <p:tmPct val="0"/>
                                  </p:iterate>
                                  <p:childTnLst>
                                    <p:set>
                                      <p:cBhvr>
                                        <p:cTn id="29" dur="1" fill="hold">
                                          <p:stCondLst>
                                            <p:cond delay="0"/>
                                          </p:stCondLst>
                                        </p:cTn>
                                        <p:tgtEl>
                                          <p:spTgt spid="3"/>
                                        </p:tgtEl>
                                        <p:attrNameLst>
                                          <p:attrName>style.visibility</p:attrName>
                                        </p:attrNameLst>
                                      </p:cBhvr>
                                      <p:to>
                                        <p:strVal val="visible"/>
                                      </p:to>
                                    </p:set>
                                    <p:animEffect transition="in" filter="barn(outVertical)">
                                      <p:cBhvr>
                                        <p:cTn id="30" dur="250"/>
                                        <p:tgtEl>
                                          <p:spTgt spid="3"/>
                                        </p:tgtEl>
                                      </p:cBhvr>
                                    </p:animEffect>
                                  </p:childTnLst>
                                </p:cTn>
                              </p:par>
                            </p:childTnLst>
                          </p:cTn>
                        </p:par>
                        <p:par>
                          <p:cTn id="31" fill="hold">
                            <p:stCondLst>
                              <p:cond delay="2750"/>
                            </p:stCondLst>
                            <p:childTnLst>
                              <p:par>
                                <p:cTn id="32" presetID="22" presetClass="entr" presetSubtype="1"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1000"/>
                                        <p:tgtEl>
                                          <p:spTgt spid="4"/>
                                        </p:tgtEl>
                                      </p:cBhvr>
                                    </p:animEffect>
                                  </p:childTnLst>
                                </p:cTn>
                              </p:par>
                            </p:childTnLst>
                          </p:cTn>
                        </p:par>
                        <p:par>
                          <p:cTn id="35" fill="hold">
                            <p:stCondLst>
                              <p:cond delay="3750"/>
                            </p:stCondLst>
                            <p:childTnLst>
                              <p:par>
                                <p:cTn id="36" presetID="23" presetClass="entr" presetSubtype="16"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15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y\e\我图PPT\0000大集合\政府长城全套新作\党标政府长城\01副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5"/>
            <a:ext cx="9144000" cy="515833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172096" y="1032991"/>
            <a:ext cx="7072312" cy="3482975"/>
            <a:chOff x="1358950" y="1173758"/>
            <a:chExt cx="7072312" cy="3482975"/>
          </a:xfrm>
        </p:grpSpPr>
        <p:sp>
          <p:nvSpPr>
            <p:cNvPr id="4" name="Freeform 5"/>
            <p:cNvSpPr>
              <a:spLocks/>
            </p:cNvSpPr>
            <p:nvPr/>
          </p:nvSpPr>
          <p:spPr bwMode="auto">
            <a:xfrm>
              <a:off x="1358950" y="1173758"/>
              <a:ext cx="7072312" cy="3482975"/>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Freeform 8"/>
            <p:cNvSpPr>
              <a:spLocks/>
            </p:cNvSpPr>
            <p:nvPr/>
          </p:nvSpPr>
          <p:spPr bwMode="auto">
            <a:xfrm>
              <a:off x="7851825" y="4077295"/>
              <a:ext cx="579437" cy="579438"/>
            </a:xfrm>
            <a:custGeom>
              <a:avLst/>
              <a:gdLst>
                <a:gd name="T0" fmla="*/ 782 w 782"/>
                <a:gd name="T1" fmla="*/ 0 h 782"/>
                <a:gd name="T2" fmla="*/ 782 w 782"/>
                <a:gd name="T3" fmla="*/ 685 h 782"/>
                <a:gd name="T4" fmla="*/ 685 w 782"/>
                <a:gd name="T5" fmla="*/ 782 h 782"/>
                <a:gd name="T6" fmla="*/ 0 w 782"/>
                <a:gd name="T7" fmla="*/ 782 h 782"/>
                <a:gd name="T8" fmla="*/ 782 w 782"/>
                <a:gd name="T9" fmla="*/ 0 h 782"/>
              </a:gdLst>
              <a:ahLst/>
              <a:cxnLst>
                <a:cxn ang="0">
                  <a:pos x="T0" y="T1"/>
                </a:cxn>
                <a:cxn ang="0">
                  <a:pos x="T2" y="T3"/>
                </a:cxn>
                <a:cxn ang="0">
                  <a:pos x="T4" y="T5"/>
                </a:cxn>
                <a:cxn ang="0">
                  <a:pos x="T6" y="T7"/>
                </a:cxn>
                <a:cxn ang="0">
                  <a:pos x="T8" y="T9"/>
                </a:cxn>
              </a:cxnLst>
              <a:rect l="0" t="0" r="r" b="b"/>
              <a:pathLst>
                <a:path w="782" h="782">
                  <a:moveTo>
                    <a:pt x="782" y="0"/>
                  </a:moveTo>
                  <a:lnTo>
                    <a:pt x="782" y="685"/>
                  </a:lnTo>
                  <a:cubicBezTo>
                    <a:pt x="782" y="738"/>
                    <a:pt x="738" y="782"/>
                    <a:pt x="685" y="782"/>
                  </a:cubicBezTo>
                  <a:lnTo>
                    <a:pt x="0" y="782"/>
                  </a:lnTo>
                  <a:lnTo>
                    <a:pt x="782" y="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grpSp>
      <p:sp>
        <p:nvSpPr>
          <p:cNvPr id="6" name="Freeform 6"/>
          <p:cNvSpPr>
            <a:spLocks/>
          </p:cNvSpPr>
          <p:nvPr/>
        </p:nvSpPr>
        <p:spPr bwMode="auto">
          <a:xfrm>
            <a:off x="1073671" y="831378"/>
            <a:ext cx="2422525" cy="193675"/>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7" name="Freeform 7"/>
          <p:cNvSpPr>
            <a:spLocks/>
          </p:cNvSpPr>
          <p:nvPr/>
        </p:nvSpPr>
        <p:spPr bwMode="auto">
          <a:xfrm>
            <a:off x="1073671" y="831378"/>
            <a:ext cx="2238375" cy="1554163"/>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8" name="Freeform 9"/>
          <p:cNvSpPr>
            <a:spLocks noEditPoints="1"/>
          </p:cNvSpPr>
          <p:nvPr/>
        </p:nvSpPr>
        <p:spPr bwMode="auto">
          <a:xfrm>
            <a:off x="7966596" y="4261966"/>
            <a:ext cx="198437" cy="198438"/>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1683547" y="996675"/>
            <a:ext cx="698793" cy="1323439"/>
          </a:xfrm>
          <a:prstGeom prst="rect">
            <a:avLst/>
          </a:prstGeom>
          <a:noFill/>
        </p:spPr>
        <p:txBody>
          <a:bodyPr wrap="square" rtlCol="0">
            <a:spAutoFit/>
          </a:bodyPr>
          <a:lstStyle/>
          <a:p>
            <a:r>
              <a:rPr lang="en-US" altLang="zh-CN" sz="8000" b="1" dirty="0" smtClean="0">
                <a:solidFill>
                  <a:srgbClr val="F8F8F8"/>
                </a:solidFill>
                <a:latin typeface="微软雅黑" panose="020B0503020204020204" pitchFamily="34" charset="-122"/>
                <a:ea typeface="微软雅黑" panose="020B0503020204020204" pitchFamily="34" charset="-122"/>
              </a:rPr>
              <a:t>4</a:t>
            </a:r>
            <a:endParaRPr lang="zh-CN" altLang="en-US" sz="8000" b="1" dirty="0">
              <a:solidFill>
                <a:srgbClr val="F8F8F8"/>
              </a:solidFill>
              <a:latin typeface="微软雅黑" panose="020B0503020204020204" pitchFamily="34" charset="-122"/>
              <a:ea typeface="微软雅黑" panose="020B0503020204020204" pitchFamily="34" charset="-122"/>
            </a:endParaRPr>
          </a:p>
        </p:txBody>
      </p:sp>
      <p:sp>
        <p:nvSpPr>
          <p:cNvPr id="11" name="Rectangle 13"/>
          <p:cNvSpPr>
            <a:spLocks noChangeArrowheads="1"/>
          </p:cNvSpPr>
          <p:nvPr/>
        </p:nvSpPr>
        <p:spPr bwMode="auto">
          <a:xfrm>
            <a:off x="1164213" y="1712042"/>
            <a:ext cx="56650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buFontTx/>
              <a:buNone/>
            </a:pPr>
            <a:r>
              <a:rPr lang="zh-CN" altLang="zh-CN" sz="2300" dirty="0" smtClean="0">
                <a:solidFill>
                  <a:srgbClr val="FFFFFF"/>
                </a:solidFill>
                <a:latin typeface="微软雅黑" panose="020B0503020204020204" pitchFamily="34" charset="-122"/>
                <a:ea typeface="微软雅黑" panose="020B0503020204020204" pitchFamily="34" charset="-122"/>
              </a:rPr>
              <a:t>Part</a:t>
            </a:r>
            <a:endParaRPr lang="zh-CN" altLang="zh-CN" dirty="0" smtClean="0">
              <a:solidFill>
                <a:srgbClr val="FEAE01"/>
              </a:solidFill>
              <a:latin typeface="微软雅黑" panose="020B0503020204020204" pitchFamily="34" charset="-122"/>
              <a:ea typeface="微软雅黑" panose="020B0503020204020204" pitchFamily="34" charset="-122"/>
            </a:endParaRPr>
          </a:p>
        </p:txBody>
      </p:sp>
      <p:sp>
        <p:nvSpPr>
          <p:cNvPr id="2" name="矩形 1"/>
          <p:cNvSpPr/>
          <p:nvPr/>
        </p:nvSpPr>
        <p:spPr>
          <a:xfrm>
            <a:off x="2771800" y="3003798"/>
            <a:ext cx="4801314" cy="707886"/>
          </a:xfrm>
          <a:prstGeom prst="rect">
            <a:avLst/>
          </a:prstGeom>
        </p:spPr>
        <p:txBody>
          <a:bodyPr wrap="none">
            <a:spAutoFit/>
          </a:bodyPr>
          <a:lstStyle/>
          <a:p>
            <a:r>
              <a:rPr lang="zh-CN" altLang="en-US" sz="40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学习教育的主要措施</a:t>
            </a:r>
            <a:endParaRPr lang="zh-CN" altLang="en-US" sz="40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28" name="Picture 4" descr="E:\0000000我图PPT\00001PNG素材\01党委政府\天安门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 y="2945310"/>
            <a:ext cx="4067668" cy="22187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00专题PPT\两学一做\545454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523" y="570597"/>
            <a:ext cx="4248472" cy="263683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0008" y="3626936"/>
            <a:ext cx="4915502" cy="896968"/>
          </a:xfrm>
          <a:prstGeom prst="rect">
            <a:avLst/>
          </a:prstGeom>
        </p:spPr>
      </p:pic>
    </p:spTree>
    <p:extLst>
      <p:ext uri="{BB962C8B-B14F-4D97-AF65-F5344CB8AC3E}">
        <p14:creationId xmlns:p14="http://schemas.microsoft.com/office/powerpoint/2010/main" val="2834794556"/>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90"/>
                                          </p:val>
                                        </p:tav>
                                        <p:tav tm="100000">
                                          <p:val>
                                            <p:fltVal val="0"/>
                                          </p:val>
                                        </p:tav>
                                      </p:tavLst>
                                    </p:anim>
                                    <p:animEffect transition="in" filter="fade">
                                      <p:cBhvr>
                                        <p:cTn id="22" dur="5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 calcmode="lin" valueType="num">
                                      <p:cBhvr>
                                        <p:cTn id="27" dur="500" fill="hold"/>
                                        <p:tgtEl>
                                          <p:spTgt spid="11"/>
                                        </p:tgtEl>
                                        <p:attrNameLst>
                                          <p:attrName>style.rotation</p:attrName>
                                        </p:attrNameLst>
                                      </p:cBhvr>
                                      <p:tavLst>
                                        <p:tav tm="0">
                                          <p:val>
                                            <p:fltVal val="90"/>
                                          </p:val>
                                        </p:tav>
                                        <p:tav tm="100000">
                                          <p:val>
                                            <p:fltVal val="0"/>
                                          </p:val>
                                        </p:tav>
                                      </p:tavLst>
                                    </p:anim>
                                    <p:animEffect transition="in" filter="fade">
                                      <p:cBhvr>
                                        <p:cTn id="28" dur="500"/>
                                        <p:tgtEl>
                                          <p:spTgt spid="11"/>
                                        </p:tgtEl>
                                      </p:cBhvr>
                                    </p:animEffect>
                                  </p:child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additive="base">
                                        <p:cTn id="32" dur="500" fill="hold"/>
                                        <p:tgtEl>
                                          <p:spTgt spid="1028"/>
                                        </p:tgtEl>
                                        <p:attrNameLst>
                                          <p:attrName>ppt_x</p:attrName>
                                        </p:attrNameLst>
                                      </p:cBhvr>
                                      <p:tavLst>
                                        <p:tav tm="0">
                                          <p:val>
                                            <p:strVal val="0-#ppt_w/2"/>
                                          </p:val>
                                        </p:tav>
                                        <p:tav tm="100000">
                                          <p:val>
                                            <p:strVal val="#ppt_x"/>
                                          </p:val>
                                        </p:tav>
                                      </p:tavLst>
                                    </p:anim>
                                    <p:anim calcmode="lin" valueType="num">
                                      <p:cBhvr additive="base">
                                        <p:cTn id="33" dur="500" fill="hold"/>
                                        <p:tgtEl>
                                          <p:spTgt spid="1028"/>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1000"/>
                                        <p:tgtEl>
                                          <p:spTgt spid="2050"/>
                                        </p:tgtEl>
                                      </p:cBhvr>
                                    </p:animEffect>
                                    <p:anim calcmode="lin" valueType="num">
                                      <p:cBhvr>
                                        <p:cTn id="38" dur="1000" fill="hold"/>
                                        <p:tgtEl>
                                          <p:spTgt spid="2050"/>
                                        </p:tgtEl>
                                        <p:attrNameLst>
                                          <p:attrName>ppt_x</p:attrName>
                                        </p:attrNameLst>
                                      </p:cBhvr>
                                      <p:tavLst>
                                        <p:tav tm="0">
                                          <p:val>
                                            <p:strVal val="#ppt_x"/>
                                          </p:val>
                                        </p:tav>
                                        <p:tav tm="100000">
                                          <p:val>
                                            <p:strVal val="#ppt_x"/>
                                          </p:val>
                                        </p:tav>
                                      </p:tavLst>
                                    </p:anim>
                                    <p:anim calcmode="lin" valueType="num">
                                      <p:cBhvr>
                                        <p:cTn id="39" dur="1000" fill="hold"/>
                                        <p:tgtEl>
                                          <p:spTgt spid="2050"/>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6" presetClass="entr" presetSubtype="21"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y\E\我图PPT\00001PNG素材\01党委政府\944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564" y="1043556"/>
            <a:ext cx="8495126" cy="1328847"/>
          </a:xfrm>
          <a:prstGeom prst="rect">
            <a:avLst/>
          </a:prstGeom>
          <a:extLst>
            <a:ext uri="{909E8E84-426E-40DD-AFC4-6F175D3DCCD1}">
              <a14:hiddenFill xmlns:a14="http://schemas.microsoft.com/office/drawing/2010/main">
                <a:solidFill>
                  <a:srgbClr val="FFFFFF"/>
                </a:solidFill>
              </a14:hiddenFill>
            </a:ext>
          </a:extLst>
        </p:spPr>
      </p:pic>
      <p:sp>
        <p:nvSpPr>
          <p:cNvPr id="3" name="矩形 2"/>
          <p:cNvSpPr/>
          <p:nvPr/>
        </p:nvSpPr>
        <p:spPr>
          <a:xfrm rot="5400000">
            <a:off x="3500065" y="-623910"/>
            <a:ext cx="3069213"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925346" y="1707979"/>
            <a:ext cx="3029025" cy="664424"/>
            <a:chOff x="467545" y="1895344"/>
            <a:chExt cx="2771260" cy="469674"/>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5" y="1895344"/>
              <a:ext cx="2581250"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6" name="矩形 5"/>
            <p:cNvSpPr/>
            <p:nvPr/>
          </p:nvSpPr>
          <p:spPr>
            <a:xfrm>
              <a:off x="575743" y="1975419"/>
              <a:ext cx="2663062" cy="326346"/>
            </a:xfrm>
            <a:prstGeom prst="rect">
              <a:avLst/>
            </a:prstGeom>
          </p:spPr>
          <p:txBody>
            <a:bodyPr wrap="square">
              <a:spAutoFit/>
            </a:bodyPr>
            <a:lstStyle/>
            <a:p>
              <a:r>
                <a:rPr lang="zh-CN" altLang="en-US" sz="2400" b="1" dirty="0">
                  <a:solidFill>
                    <a:schemeClr val="bg1"/>
                  </a:solidFill>
                  <a:latin typeface="微软雅黑" pitchFamily="34" charset="-122"/>
                  <a:ea typeface="微软雅黑" pitchFamily="34" charset="-122"/>
                </a:rPr>
                <a:t>围绕专题学习讨论</a:t>
              </a:r>
            </a:p>
          </p:txBody>
        </p:sp>
      </p:grpSp>
      <p:sp>
        <p:nvSpPr>
          <p:cNvPr id="7" name="矩形 6"/>
          <p:cNvSpPr/>
          <p:nvPr/>
        </p:nvSpPr>
        <p:spPr>
          <a:xfrm>
            <a:off x="1043608" y="2485801"/>
            <a:ext cx="5094734" cy="2462213"/>
          </a:xfrm>
          <a:prstGeom prst="rect">
            <a:avLst/>
          </a:prstGeom>
        </p:spPr>
        <p:txBody>
          <a:bodyPr wrap="square">
            <a:spAutoFit/>
          </a:bodyPr>
          <a:lstStyle/>
          <a:p>
            <a:pPr fontAlgn="auto">
              <a:spcBef>
                <a:spcPts val="0"/>
              </a:spcBef>
              <a:spcAft>
                <a:spcPts val="0"/>
              </a:spcAft>
            </a:pPr>
            <a:r>
              <a:rPr lang="zh-CN" altLang="en-US" dirty="0">
                <a:latin typeface="微软雅黑" pitchFamily="34" charset="-122"/>
                <a:ea typeface="微软雅黑" pitchFamily="34" charset="-122"/>
              </a:rPr>
              <a:t>把个人自学与集中学习结合起来，明确自学要求，引导党员搞好自学。按照“三会一课”制度，党小组要定期组织党员集中学习；不设党小组的，以党支部为单位集中学习。党支部每季度召开一次全体党员会议，每次围绕一个专题组织讨论。学习讨论要紧密结合现实，联系个人思想工作生活实际，看自己在新任务新考验面前，能否坚守共产党人信仰信念宗旨，能否正确处理公与私、义与利、个人与组织、个人与群众的关系，能否努力追求高尚道德、带头践行社会主义核心价值观、保持积极健康生活方式，能否自觉做到党规党纪面前知敬畏守规矩，能否保持良好精神状态、积极为党的事业担当作为。通过学习讨论，真正提高认识，找到差距，明确努力方向。</a:t>
            </a:r>
            <a:endParaRPr lang="zh-CN" altLang="en-US" kern="0" dirty="0">
              <a:solidFill>
                <a:schemeClr val="tx1">
                  <a:lumMod val="95000"/>
                  <a:lumOff val="5000"/>
                </a:schemeClr>
              </a:solidFill>
              <a:latin typeface="微软雅黑" pitchFamily="34" charset="-122"/>
              <a:ea typeface="微软雅黑" pitchFamily="34" charset="-122"/>
            </a:endParaRPr>
          </a:p>
        </p:txBody>
      </p:sp>
      <p:sp>
        <p:nvSpPr>
          <p:cNvPr id="9" name="矩形 8"/>
          <p:cNvSpPr/>
          <p:nvPr/>
        </p:nvSpPr>
        <p:spPr>
          <a:xfrm>
            <a:off x="1243364" y="237877"/>
            <a:ext cx="5416868" cy="461665"/>
          </a:xfrm>
          <a:prstGeom prst="rect">
            <a:avLst/>
          </a:prstGeom>
        </p:spPr>
        <p:txBody>
          <a:bodyPr wrap="none">
            <a:spAutoFit/>
          </a:bodyPr>
          <a:lstStyle/>
          <a:p>
            <a:r>
              <a:rPr lang="zh-CN" altLang="en-US" sz="2400" b="1" dirty="0">
                <a:latin typeface="微软雅黑" pitchFamily="34" charset="-122"/>
                <a:ea typeface="微软雅黑" pitchFamily="34" charset="-122"/>
              </a:rPr>
              <a:t>增强“两学一做”学习教育的主要措施</a:t>
            </a:r>
          </a:p>
        </p:txBody>
      </p:sp>
      <p:pic>
        <p:nvPicPr>
          <p:cNvPr id="7170" name="Picture 2" descr="E:\00专题PPT\两学一做\u=252280439,1992706257&amp;fm=21&amp;g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331" y="2534323"/>
            <a:ext cx="2917165" cy="219766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334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6" presetClass="entr" presetSubtype="16" fill="hold" nodeType="after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circle(in)">
                                      <p:cBhvr>
                                        <p:cTn id="30" dur="1500"/>
                                        <p:tgtEl>
                                          <p:spTgt spid="7170"/>
                                        </p:tgtEl>
                                      </p:cBhvr>
                                    </p:animEffect>
                                  </p:childTnLst>
                                </p:cTn>
                              </p:par>
                            </p:childTnLst>
                          </p:cTn>
                        </p:par>
                        <p:par>
                          <p:cTn id="31" fill="hold">
                            <p:stCondLst>
                              <p:cond delay="50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1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y\E\我图PPT\00001PNG素材\01党委政府\944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564" y="1043556"/>
            <a:ext cx="8495126" cy="1328847"/>
          </a:xfrm>
          <a:prstGeom prst="rect">
            <a:avLst/>
          </a:prstGeom>
          <a:extLst>
            <a:ext uri="{909E8E84-426E-40DD-AFC4-6F175D3DCCD1}">
              <a14:hiddenFill xmlns:a14="http://schemas.microsoft.com/office/drawing/2010/main">
                <a:solidFill>
                  <a:srgbClr val="FFFFFF"/>
                </a:solidFill>
              </a14:hiddenFill>
            </a:ext>
          </a:extLst>
        </p:spPr>
      </p:pic>
      <p:sp>
        <p:nvSpPr>
          <p:cNvPr id="3" name="矩形 2"/>
          <p:cNvSpPr/>
          <p:nvPr/>
        </p:nvSpPr>
        <p:spPr>
          <a:xfrm rot="5400000">
            <a:off x="3500065" y="-623910"/>
            <a:ext cx="3069213"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925346" y="1707979"/>
            <a:ext cx="3142598" cy="664424"/>
            <a:chOff x="467545" y="1895344"/>
            <a:chExt cx="2875168" cy="469674"/>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5" y="1895344"/>
              <a:ext cx="2581250"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6" name="矩形 5"/>
            <p:cNvSpPr/>
            <p:nvPr/>
          </p:nvSpPr>
          <p:spPr>
            <a:xfrm>
              <a:off x="679651" y="1975419"/>
              <a:ext cx="2663062" cy="326346"/>
            </a:xfrm>
            <a:prstGeom prst="rect">
              <a:avLst/>
            </a:prstGeom>
          </p:spPr>
          <p:txBody>
            <a:bodyPr wrap="square">
              <a:spAutoFit/>
            </a:bodyPr>
            <a:lstStyle/>
            <a:p>
              <a:r>
                <a:rPr lang="zh-CN" altLang="en-US" sz="2400" b="1" dirty="0">
                  <a:solidFill>
                    <a:schemeClr val="bg1"/>
                  </a:solidFill>
                  <a:latin typeface="微软雅黑" pitchFamily="34" charset="-122"/>
                  <a:ea typeface="微软雅黑" pitchFamily="34" charset="-122"/>
                </a:rPr>
                <a:t>创新方式讲党课</a:t>
              </a:r>
            </a:p>
          </p:txBody>
        </p:sp>
      </p:grpSp>
      <p:sp>
        <p:nvSpPr>
          <p:cNvPr id="7" name="矩形 6"/>
          <p:cNvSpPr/>
          <p:nvPr/>
        </p:nvSpPr>
        <p:spPr>
          <a:xfrm>
            <a:off x="1331639" y="2556433"/>
            <a:ext cx="4384443" cy="2246769"/>
          </a:xfrm>
          <a:prstGeom prst="rect">
            <a:avLst/>
          </a:prstGeom>
        </p:spPr>
        <p:txBody>
          <a:bodyPr wrap="square">
            <a:spAutoFit/>
          </a:bodyPr>
          <a:lstStyle/>
          <a:p>
            <a:pPr fontAlgn="auto">
              <a:spcBef>
                <a:spcPts val="0"/>
              </a:spcBef>
              <a:spcAft>
                <a:spcPts val="0"/>
              </a:spcAft>
            </a:pPr>
            <a:r>
              <a:rPr lang="zh-CN" altLang="en-US" dirty="0"/>
              <a:t>讲党课一般在党支部范围内进行。党支部要结合专题学习讨论，对党课内容、时间和方式等作出安排。党员领导干部要在所在党支部讲党课，到农村、社区、企业、学校等基层单位党支部讲党课。组织党校教师、讲师团成员、先进模范到基层一线党支部讲党课。要鼓励和指导基层党组织书记、普通党员联系实际讲党课。注重运用身边事例、现身说法，强化互动交流、答疑释惑，增强党课的吸引力和感染力。“七一”前后，党支部要结合开展纪念建党</a:t>
            </a:r>
            <a:r>
              <a:rPr lang="en-US" altLang="zh-CN" dirty="0"/>
              <a:t>95</a:t>
            </a:r>
            <a:r>
              <a:rPr lang="zh-CN" altLang="en-US" dirty="0"/>
              <a:t>周年活动，集中安排一次党课。</a:t>
            </a:r>
            <a:endParaRPr lang="zh-CN" altLang="en-US" kern="0" dirty="0">
              <a:solidFill>
                <a:schemeClr val="tx1">
                  <a:lumMod val="95000"/>
                  <a:lumOff val="5000"/>
                </a:schemeClr>
              </a:solidFill>
              <a:latin typeface="微软雅黑" pitchFamily="34" charset="-122"/>
              <a:ea typeface="微软雅黑" pitchFamily="34" charset="-122"/>
            </a:endParaRPr>
          </a:p>
        </p:txBody>
      </p:sp>
      <p:sp>
        <p:nvSpPr>
          <p:cNvPr id="10" name="矩形 9"/>
          <p:cNvSpPr/>
          <p:nvPr/>
        </p:nvSpPr>
        <p:spPr>
          <a:xfrm>
            <a:off x="1315372" y="195486"/>
            <a:ext cx="5416868" cy="461665"/>
          </a:xfrm>
          <a:prstGeom prst="rect">
            <a:avLst/>
          </a:prstGeom>
        </p:spPr>
        <p:txBody>
          <a:bodyPr wrap="none">
            <a:spAutoFit/>
          </a:bodyPr>
          <a:lstStyle/>
          <a:p>
            <a:r>
              <a:rPr lang="zh-CN" altLang="en-US" sz="2400" b="1" dirty="0">
                <a:latin typeface="微软雅黑" pitchFamily="34" charset="-122"/>
                <a:ea typeface="微软雅黑" pitchFamily="34" charset="-122"/>
              </a:rPr>
              <a:t>增强“两学一做”学习教育的主要措施</a:t>
            </a:r>
          </a:p>
        </p:txBody>
      </p:sp>
      <p:pic>
        <p:nvPicPr>
          <p:cNvPr id="8194" name="Picture 2" descr="E:\00专题PPT\两学一做\W0201403298341434993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498946"/>
            <a:ext cx="2952328" cy="210343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74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6" presetClass="entr" presetSubtype="16" fill="hold" nodeType="afterEffect">
                                  <p:stCondLst>
                                    <p:cond delay="0"/>
                                  </p:stCondLst>
                                  <p:childTnLst>
                                    <p:set>
                                      <p:cBhvr>
                                        <p:cTn id="29" dur="1" fill="hold">
                                          <p:stCondLst>
                                            <p:cond delay="0"/>
                                          </p:stCondLst>
                                        </p:cTn>
                                        <p:tgtEl>
                                          <p:spTgt spid="8194"/>
                                        </p:tgtEl>
                                        <p:attrNameLst>
                                          <p:attrName>style.visibility</p:attrName>
                                        </p:attrNameLst>
                                      </p:cBhvr>
                                      <p:to>
                                        <p:strVal val="visible"/>
                                      </p:to>
                                    </p:set>
                                    <p:animEffect transition="in" filter="circle(in)">
                                      <p:cBhvr>
                                        <p:cTn id="30" dur="1500"/>
                                        <p:tgtEl>
                                          <p:spTgt spid="8194"/>
                                        </p:tgtEl>
                                      </p:cBhvr>
                                    </p:animEffect>
                                  </p:childTnLst>
                                </p:cTn>
                              </p:par>
                            </p:childTnLst>
                          </p:cTn>
                        </p:par>
                        <p:par>
                          <p:cTn id="31" fill="hold">
                            <p:stCondLst>
                              <p:cond delay="50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1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y\E\我图PPT\00001PNG素材\01党委政府\944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402" y="915566"/>
            <a:ext cx="8495126" cy="1328847"/>
          </a:xfrm>
          <a:prstGeom prst="rect">
            <a:avLst/>
          </a:prstGeom>
          <a:extLst>
            <a:ext uri="{909E8E84-426E-40DD-AFC4-6F175D3DCCD1}">
              <a14:hiddenFill xmlns:a14="http://schemas.microsoft.com/office/drawing/2010/main">
                <a:solidFill>
                  <a:srgbClr val="FFFFFF"/>
                </a:solidFill>
              </a14:hiddenFill>
            </a:ext>
          </a:extLst>
        </p:spPr>
      </p:pic>
      <p:sp>
        <p:nvSpPr>
          <p:cNvPr id="3" name="矩形 2"/>
          <p:cNvSpPr/>
          <p:nvPr/>
        </p:nvSpPr>
        <p:spPr>
          <a:xfrm rot="5400000">
            <a:off x="3526410" y="-651638"/>
            <a:ext cx="3069213"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987184" y="1579990"/>
            <a:ext cx="4726774" cy="944276"/>
            <a:chOff x="467545" y="1895344"/>
            <a:chExt cx="2771260" cy="667498"/>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5" y="1895344"/>
              <a:ext cx="2581250"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6" name="矩形 5"/>
            <p:cNvSpPr/>
            <p:nvPr/>
          </p:nvSpPr>
          <p:spPr>
            <a:xfrm>
              <a:off x="575743" y="1975419"/>
              <a:ext cx="2663062" cy="587423"/>
            </a:xfrm>
            <a:prstGeom prst="rect">
              <a:avLst/>
            </a:prstGeom>
          </p:spPr>
          <p:txBody>
            <a:bodyPr wrap="square">
              <a:spAutoFit/>
            </a:bodyPr>
            <a:lstStyle/>
            <a:p>
              <a:r>
                <a:rPr lang="zh-CN" altLang="en-US" sz="2400" b="1" dirty="0">
                  <a:solidFill>
                    <a:schemeClr val="bg1"/>
                  </a:solidFill>
                  <a:latin typeface="微软雅黑" pitchFamily="34" charset="-122"/>
                  <a:ea typeface="微软雅黑" pitchFamily="34" charset="-122"/>
                </a:rPr>
                <a:t>召开党支部专题组织生活会</a:t>
              </a:r>
            </a:p>
          </p:txBody>
        </p:sp>
      </p:grpSp>
      <p:sp>
        <p:nvSpPr>
          <p:cNvPr id="7" name="矩形 6"/>
          <p:cNvSpPr/>
          <p:nvPr/>
        </p:nvSpPr>
        <p:spPr>
          <a:xfrm>
            <a:off x="4057774" y="2514972"/>
            <a:ext cx="4896544" cy="2031325"/>
          </a:xfrm>
          <a:prstGeom prst="rect">
            <a:avLst/>
          </a:prstGeom>
        </p:spPr>
        <p:txBody>
          <a:bodyPr wrap="square">
            <a:spAutoFit/>
          </a:bodyPr>
          <a:lstStyle/>
          <a:p>
            <a:pPr fontAlgn="auto">
              <a:lnSpc>
                <a:spcPct val="150000"/>
              </a:lnSpc>
              <a:spcBef>
                <a:spcPts val="0"/>
              </a:spcBef>
              <a:spcAft>
                <a:spcPts val="0"/>
              </a:spcAft>
            </a:pPr>
            <a:r>
              <a:rPr lang="zh-CN" altLang="en-US" dirty="0"/>
              <a:t>年底前，党支部召开专题组织生活会。支部班子及其成员对照职能职责，进行党性分析，查摆在思想、组织、作风、纪律等方面存在的问题。要面向党员和群众广泛征求意见，严肃认真开展批评和自我批评，针对突出问题和薄弱环节提出整改措施。组织全体党员对支部班子的工作、作风等进行评议。党小组可参照党支部要求，召开专题组织生活会。</a:t>
            </a:r>
            <a:endParaRPr lang="zh-CN" altLang="en-US" kern="0" dirty="0">
              <a:solidFill>
                <a:schemeClr val="tx1">
                  <a:lumMod val="95000"/>
                  <a:lumOff val="5000"/>
                </a:schemeClr>
              </a:solidFill>
              <a:latin typeface="微软雅黑" pitchFamily="34" charset="-122"/>
              <a:ea typeface="微软雅黑" pitchFamily="34" charset="-122"/>
            </a:endParaRPr>
          </a:p>
        </p:txBody>
      </p:sp>
      <p:sp>
        <p:nvSpPr>
          <p:cNvPr id="10" name="矩形 9"/>
          <p:cNvSpPr/>
          <p:nvPr/>
        </p:nvSpPr>
        <p:spPr>
          <a:xfrm>
            <a:off x="1315372" y="165869"/>
            <a:ext cx="5416868" cy="461665"/>
          </a:xfrm>
          <a:prstGeom prst="rect">
            <a:avLst/>
          </a:prstGeom>
        </p:spPr>
        <p:txBody>
          <a:bodyPr wrap="none">
            <a:spAutoFit/>
          </a:bodyPr>
          <a:lstStyle/>
          <a:p>
            <a:r>
              <a:rPr lang="zh-CN" altLang="en-US" sz="2400" b="1" dirty="0">
                <a:latin typeface="微软雅黑" pitchFamily="34" charset="-122"/>
                <a:ea typeface="微软雅黑" pitchFamily="34" charset="-122"/>
              </a:rPr>
              <a:t>增强“两学一做”学习教育的主要措施</a:t>
            </a:r>
          </a:p>
        </p:txBody>
      </p:sp>
      <p:pic>
        <p:nvPicPr>
          <p:cNvPr id="9218" name="Picture 2" descr="E:\00专题PPT\两学一做\201603031039558655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323" y="2571879"/>
            <a:ext cx="2732918" cy="2024451"/>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74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6" presetClass="entr" presetSubtype="16" fill="hold" nodeType="afterEffect">
                                  <p:stCondLst>
                                    <p:cond delay="0"/>
                                  </p:stCondLst>
                                  <p:childTnLst>
                                    <p:set>
                                      <p:cBhvr>
                                        <p:cTn id="29" dur="1" fill="hold">
                                          <p:stCondLst>
                                            <p:cond delay="0"/>
                                          </p:stCondLst>
                                        </p:cTn>
                                        <p:tgtEl>
                                          <p:spTgt spid="9218"/>
                                        </p:tgtEl>
                                        <p:attrNameLst>
                                          <p:attrName>style.visibility</p:attrName>
                                        </p:attrNameLst>
                                      </p:cBhvr>
                                      <p:to>
                                        <p:strVal val="visible"/>
                                      </p:to>
                                    </p:set>
                                    <p:animEffect transition="in" filter="circle(in)">
                                      <p:cBhvr>
                                        <p:cTn id="30" dur="1500"/>
                                        <p:tgtEl>
                                          <p:spTgt spid="9218"/>
                                        </p:tgtEl>
                                      </p:cBhvr>
                                    </p:animEffect>
                                  </p:childTnLst>
                                </p:cTn>
                              </p:par>
                            </p:childTnLst>
                          </p:cTn>
                        </p:par>
                        <p:par>
                          <p:cTn id="31" fill="hold">
                            <p:stCondLst>
                              <p:cond delay="50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1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y\E\我图PPT\00001PNG素材\01党委政府\944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564" y="1043556"/>
            <a:ext cx="8495126" cy="1328847"/>
          </a:xfrm>
          <a:prstGeom prst="rect">
            <a:avLst/>
          </a:prstGeom>
          <a:extLst>
            <a:ext uri="{909E8E84-426E-40DD-AFC4-6F175D3DCCD1}">
              <a14:hiddenFill xmlns:a14="http://schemas.microsoft.com/office/drawing/2010/main">
                <a:solidFill>
                  <a:srgbClr val="FFFFFF"/>
                </a:solidFill>
              </a14:hiddenFill>
            </a:ext>
          </a:extLst>
        </p:spPr>
      </p:pic>
      <p:sp>
        <p:nvSpPr>
          <p:cNvPr id="3" name="矩形 2"/>
          <p:cNvSpPr/>
          <p:nvPr/>
        </p:nvSpPr>
        <p:spPr>
          <a:xfrm rot="5400000">
            <a:off x="3500065" y="-623910"/>
            <a:ext cx="3069213"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925346" y="1707979"/>
            <a:ext cx="3029025" cy="664424"/>
            <a:chOff x="467545" y="1895344"/>
            <a:chExt cx="2771260" cy="469674"/>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5" y="1895344"/>
              <a:ext cx="2581250"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6" name="矩形 5"/>
            <p:cNvSpPr/>
            <p:nvPr/>
          </p:nvSpPr>
          <p:spPr>
            <a:xfrm>
              <a:off x="575743" y="1975419"/>
              <a:ext cx="2663062" cy="326346"/>
            </a:xfrm>
            <a:prstGeom prst="rect">
              <a:avLst/>
            </a:prstGeom>
          </p:spPr>
          <p:txBody>
            <a:bodyPr wrap="square">
              <a:spAutoFit/>
            </a:bodyPr>
            <a:lstStyle/>
            <a:p>
              <a:r>
                <a:rPr lang="zh-CN" altLang="en-US" sz="2400" b="1" dirty="0">
                  <a:solidFill>
                    <a:schemeClr val="bg1"/>
                  </a:solidFill>
                  <a:latin typeface="微软雅黑" pitchFamily="34" charset="-122"/>
                  <a:ea typeface="微软雅黑" pitchFamily="34" charset="-122"/>
                </a:rPr>
                <a:t>开展民主评议党员</a:t>
              </a:r>
            </a:p>
          </p:txBody>
        </p:sp>
      </p:grpSp>
      <p:sp>
        <p:nvSpPr>
          <p:cNvPr id="7" name="矩形 6"/>
          <p:cNvSpPr/>
          <p:nvPr/>
        </p:nvSpPr>
        <p:spPr>
          <a:xfrm>
            <a:off x="1043608" y="2520719"/>
            <a:ext cx="5256584" cy="2354491"/>
          </a:xfrm>
          <a:prstGeom prst="rect">
            <a:avLst/>
          </a:prstGeom>
        </p:spPr>
        <p:txBody>
          <a:bodyPr wrap="square">
            <a:spAutoFit/>
          </a:bodyPr>
          <a:lstStyle/>
          <a:p>
            <a:pPr fontAlgn="auto">
              <a:lnSpc>
                <a:spcPct val="150000"/>
              </a:lnSpc>
              <a:spcBef>
                <a:spcPts val="0"/>
              </a:spcBef>
              <a:spcAft>
                <a:spcPts val="0"/>
              </a:spcAft>
            </a:pPr>
            <a:r>
              <a:rPr lang="zh-CN" altLang="en-US" dirty="0"/>
              <a:t>以党支部为单位召开全体党员会议，组织党员开展民主评议。对照党员标准，按照个人自评、党员互评、民主测评、组织评定的程序，对党员进行评议。党员人数较多的党支部，个人自评和党员互评可分党小组进行。结合民主评议，支部班子成员要与每名党员谈心谈话。党支部综合民主评议情况和党员日常表现，确定评议等次，对优秀党员予以表扬；对有不合格表现的党员，按照党章和党内有关规定，区别不同情况，稳妥慎重给予组织处置。</a:t>
            </a:r>
            <a:endParaRPr lang="zh-CN" altLang="en-US" kern="0" dirty="0">
              <a:solidFill>
                <a:schemeClr val="tx1">
                  <a:lumMod val="95000"/>
                  <a:lumOff val="5000"/>
                </a:schemeClr>
              </a:solidFill>
              <a:latin typeface="微软雅黑" pitchFamily="34" charset="-122"/>
              <a:ea typeface="微软雅黑" pitchFamily="34" charset="-122"/>
            </a:endParaRPr>
          </a:p>
        </p:txBody>
      </p:sp>
      <p:sp>
        <p:nvSpPr>
          <p:cNvPr id="10" name="矩形 9"/>
          <p:cNvSpPr/>
          <p:nvPr/>
        </p:nvSpPr>
        <p:spPr>
          <a:xfrm>
            <a:off x="1315372" y="165869"/>
            <a:ext cx="5416868" cy="461665"/>
          </a:xfrm>
          <a:prstGeom prst="rect">
            <a:avLst/>
          </a:prstGeom>
        </p:spPr>
        <p:txBody>
          <a:bodyPr wrap="none">
            <a:spAutoFit/>
          </a:bodyPr>
          <a:lstStyle/>
          <a:p>
            <a:r>
              <a:rPr lang="zh-CN" altLang="en-US" sz="2400" b="1" dirty="0">
                <a:latin typeface="微软雅黑" pitchFamily="34" charset="-122"/>
                <a:ea typeface="微软雅黑" pitchFamily="34" charset="-122"/>
              </a:rPr>
              <a:t>增强“两学一做”学习教育的主要措施</a:t>
            </a: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5436096" y="2277192"/>
            <a:ext cx="4262238" cy="270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74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10243"/>
                                        </p:tgtEl>
                                        <p:attrNameLst>
                                          <p:attrName>style.visibility</p:attrName>
                                        </p:attrNameLst>
                                      </p:cBhvr>
                                      <p:to>
                                        <p:strVal val="visible"/>
                                      </p:to>
                                    </p:set>
                                    <p:animEffect transition="in" filter="fade">
                                      <p:cBhvr>
                                        <p:cTn id="30" dur="1000"/>
                                        <p:tgtEl>
                                          <p:spTgt spid="10243"/>
                                        </p:tgtEl>
                                      </p:cBhvr>
                                    </p:animEffect>
                                    <p:anim calcmode="lin" valueType="num">
                                      <p:cBhvr>
                                        <p:cTn id="31" dur="1000" fill="hold"/>
                                        <p:tgtEl>
                                          <p:spTgt spid="10243"/>
                                        </p:tgtEl>
                                        <p:attrNameLst>
                                          <p:attrName>ppt_x</p:attrName>
                                        </p:attrNameLst>
                                      </p:cBhvr>
                                      <p:tavLst>
                                        <p:tav tm="0">
                                          <p:val>
                                            <p:strVal val="#ppt_x"/>
                                          </p:val>
                                        </p:tav>
                                        <p:tav tm="100000">
                                          <p:val>
                                            <p:strVal val="#ppt_x"/>
                                          </p:val>
                                        </p:tav>
                                      </p:tavLst>
                                    </p:anim>
                                    <p:anim calcmode="lin" valueType="num">
                                      <p:cBhvr>
                                        <p:cTn id="32" dur="1000" fill="hold"/>
                                        <p:tgtEl>
                                          <p:spTgt spid="10243"/>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1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y\E\我图PPT\00001PNG素材\01党委政府\94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564" y="1043556"/>
            <a:ext cx="8495126" cy="1328847"/>
          </a:xfrm>
          <a:prstGeom prst="rect">
            <a:avLst/>
          </a:prstGeom>
          <a:extLst>
            <a:ext uri="{909E8E84-426E-40DD-AFC4-6F175D3DCCD1}">
              <a14:hiddenFill xmlns:a14="http://schemas.microsoft.com/office/drawing/2010/main">
                <a:solidFill>
                  <a:srgbClr val="FFFFFF"/>
                </a:solidFill>
              </a14:hiddenFill>
            </a:ext>
          </a:extLst>
        </p:spPr>
      </p:pic>
      <p:sp>
        <p:nvSpPr>
          <p:cNvPr id="3" name="矩形 2"/>
          <p:cNvSpPr/>
          <p:nvPr/>
        </p:nvSpPr>
        <p:spPr>
          <a:xfrm rot="5400000">
            <a:off x="3500065" y="-623910"/>
            <a:ext cx="3069213"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925346" y="1707979"/>
            <a:ext cx="3029025" cy="664424"/>
            <a:chOff x="467545" y="1895344"/>
            <a:chExt cx="2771260" cy="469674"/>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5" y="1895344"/>
              <a:ext cx="2581250"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6" name="矩形 5"/>
            <p:cNvSpPr/>
            <p:nvPr/>
          </p:nvSpPr>
          <p:spPr>
            <a:xfrm>
              <a:off x="575743" y="1975419"/>
              <a:ext cx="2663062" cy="326346"/>
            </a:xfrm>
            <a:prstGeom prst="rect">
              <a:avLst/>
            </a:prstGeom>
          </p:spPr>
          <p:txBody>
            <a:bodyPr wrap="square">
              <a:spAutoFit/>
            </a:bodyPr>
            <a:lstStyle/>
            <a:p>
              <a:r>
                <a:rPr lang="zh-CN" altLang="en-US" sz="2400" b="1" dirty="0">
                  <a:solidFill>
                    <a:schemeClr val="bg1"/>
                  </a:solidFill>
                  <a:latin typeface="微软雅黑" pitchFamily="34" charset="-122"/>
                  <a:ea typeface="微软雅黑" pitchFamily="34" charset="-122"/>
                </a:rPr>
                <a:t>立足岗位作贡献</a:t>
              </a:r>
            </a:p>
          </p:txBody>
        </p:sp>
      </p:grpSp>
      <p:sp>
        <p:nvSpPr>
          <p:cNvPr id="7" name="矩形 6"/>
          <p:cNvSpPr/>
          <p:nvPr/>
        </p:nvSpPr>
        <p:spPr>
          <a:xfrm>
            <a:off x="3275857" y="2485005"/>
            <a:ext cx="5472608" cy="2462213"/>
          </a:xfrm>
          <a:prstGeom prst="rect">
            <a:avLst/>
          </a:prstGeom>
        </p:spPr>
        <p:txBody>
          <a:bodyPr wrap="square">
            <a:spAutoFit/>
          </a:bodyPr>
          <a:lstStyle/>
          <a:p>
            <a:pPr fontAlgn="auto">
              <a:spcBef>
                <a:spcPts val="0"/>
              </a:spcBef>
              <a:spcAft>
                <a:spcPts val="0"/>
              </a:spcAft>
            </a:pPr>
            <a:r>
              <a:rPr lang="zh-CN" altLang="en-US" dirty="0">
                <a:latin typeface="微软雅黑" pitchFamily="34" charset="-122"/>
                <a:ea typeface="微软雅黑" pitchFamily="34" charset="-122"/>
              </a:rPr>
              <a:t>针对不同群体党员实际情况，提出党员发挥作用的具体要求，教育引导党员在任何岗位、任何地方、任何时候、任何情况下都铭记党员身份，积极为党工作。结合不同领域不同行业实际，组织引导党员立足岗位、履职尽责。在农村、社区，重点落实党员设岗定责和承诺践诺制度；在国有企业和非公有制企业、社会组织，重点落实党员示范岗和党员责任区制度；在窗口单位和服务行业，重点落实党员挂牌上岗、亮明身份制度；在机关事业单位，促进党员模范履行岗位职责，落实党员到社区报到、直接联系服务群众制度；在学校，重点要求党员增强党的意识，自觉爱党护党为党，敬业修德，奉献社会。在纪念建党</a:t>
            </a:r>
            <a:r>
              <a:rPr lang="en-US" altLang="zh-CN" dirty="0">
                <a:latin typeface="微软雅黑" pitchFamily="34" charset="-122"/>
                <a:ea typeface="微软雅黑" pitchFamily="34" charset="-122"/>
              </a:rPr>
              <a:t>95</a:t>
            </a:r>
            <a:r>
              <a:rPr lang="zh-CN" altLang="en-US" dirty="0">
                <a:latin typeface="微软雅黑" pitchFamily="34" charset="-122"/>
                <a:ea typeface="微软雅黑" pitchFamily="34" charset="-122"/>
              </a:rPr>
              <a:t>周年活动中，评选表彰优秀共产党员、优秀党务工作者、先进基层党组织。</a:t>
            </a:r>
            <a:endParaRPr lang="zh-CN" altLang="en-US" kern="0" dirty="0">
              <a:solidFill>
                <a:schemeClr val="tx1">
                  <a:lumMod val="95000"/>
                  <a:lumOff val="5000"/>
                </a:schemeClr>
              </a:solidFill>
              <a:latin typeface="微软雅黑" pitchFamily="34" charset="-122"/>
              <a:ea typeface="微软雅黑" pitchFamily="34" charset="-122"/>
            </a:endParaRPr>
          </a:p>
        </p:txBody>
      </p:sp>
      <p:sp>
        <p:nvSpPr>
          <p:cNvPr id="10" name="矩形 9"/>
          <p:cNvSpPr/>
          <p:nvPr/>
        </p:nvSpPr>
        <p:spPr>
          <a:xfrm>
            <a:off x="1315372" y="165869"/>
            <a:ext cx="5416868" cy="461665"/>
          </a:xfrm>
          <a:prstGeom prst="rect">
            <a:avLst/>
          </a:prstGeom>
        </p:spPr>
        <p:txBody>
          <a:bodyPr wrap="none">
            <a:spAutoFit/>
          </a:bodyPr>
          <a:lstStyle/>
          <a:p>
            <a:r>
              <a:rPr lang="zh-CN" altLang="en-US" sz="2400" b="1" dirty="0">
                <a:latin typeface="微软雅黑" pitchFamily="34" charset="-122"/>
                <a:ea typeface="微软雅黑" pitchFamily="34" charset="-122"/>
              </a:rPr>
              <a:t>增强“两学一做”学习教育的主要措施</a:t>
            </a:r>
          </a:p>
        </p:txBody>
      </p:sp>
      <p:pic>
        <p:nvPicPr>
          <p:cNvPr id="12290" name="Picture 2" descr="E:\0000000我图PPT\00001PNG素材\01党委政府\狮子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2339700"/>
            <a:ext cx="3312368" cy="267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74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 presetClass="entr" presetSubtype="8" fill="hold" nodeType="afterEffect">
                                  <p:stCondLst>
                                    <p:cond delay="0"/>
                                  </p:stCondLst>
                                  <p:childTnLst>
                                    <p:set>
                                      <p:cBhvr>
                                        <p:cTn id="29" dur="1" fill="hold">
                                          <p:stCondLst>
                                            <p:cond delay="0"/>
                                          </p:stCondLst>
                                        </p:cTn>
                                        <p:tgtEl>
                                          <p:spTgt spid="12290"/>
                                        </p:tgtEl>
                                        <p:attrNameLst>
                                          <p:attrName>style.visibility</p:attrName>
                                        </p:attrNameLst>
                                      </p:cBhvr>
                                      <p:to>
                                        <p:strVal val="visible"/>
                                      </p:to>
                                    </p:set>
                                    <p:anim calcmode="lin" valueType="num">
                                      <p:cBhvr additive="base">
                                        <p:cTn id="30" dur="500" fill="hold"/>
                                        <p:tgtEl>
                                          <p:spTgt spid="12290"/>
                                        </p:tgtEl>
                                        <p:attrNameLst>
                                          <p:attrName>ppt_x</p:attrName>
                                        </p:attrNameLst>
                                      </p:cBhvr>
                                      <p:tavLst>
                                        <p:tav tm="0">
                                          <p:val>
                                            <p:strVal val="0-#ppt_w/2"/>
                                          </p:val>
                                        </p:tav>
                                        <p:tav tm="100000">
                                          <p:val>
                                            <p:strVal val="#ppt_x"/>
                                          </p:val>
                                        </p:tav>
                                      </p:tavLst>
                                    </p:anim>
                                    <p:anim calcmode="lin" valueType="num">
                                      <p:cBhvr additive="base">
                                        <p:cTn id="31" dur="500" fill="hold"/>
                                        <p:tgtEl>
                                          <p:spTgt spid="12290"/>
                                        </p:tgtEl>
                                        <p:attrNameLst>
                                          <p:attrName>ppt_y</p:attrName>
                                        </p:attrNameLst>
                                      </p:cBhvr>
                                      <p:tavLst>
                                        <p:tav tm="0">
                                          <p:val>
                                            <p:strVal val="#ppt_y"/>
                                          </p:val>
                                        </p:tav>
                                        <p:tav tm="100000">
                                          <p:val>
                                            <p:strVal val="#ppt_y"/>
                                          </p:val>
                                        </p:tav>
                                      </p:tavLst>
                                    </p:anim>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1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y\E\我图PPT\00001PNG素材\01党委政府\944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564" y="1023650"/>
            <a:ext cx="8495126" cy="1328847"/>
          </a:xfrm>
          <a:prstGeom prst="rect">
            <a:avLst/>
          </a:prstGeom>
          <a:extLst>
            <a:ext uri="{909E8E84-426E-40DD-AFC4-6F175D3DCCD1}">
              <a14:hiddenFill xmlns:a14="http://schemas.microsoft.com/office/drawing/2010/main">
                <a:solidFill>
                  <a:srgbClr val="FFFFFF"/>
                </a:solidFill>
              </a14:hiddenFill>
            </a:ext>
          </a:extLst>
        </p:spPr>
      </p:pic>
      <p:sp>
        <p:nvSpPr>
          <p:cNvPr id="3" name="矩形 2"/>
          <p:cNvSpPr/>
          <p:nvPr/>
        </p:nvSpPr>
        <p:spPr>
          <a:xfrm rot="5400000">
            <a:off x="3500065" y="-643816"/>
            <a:ext cx="3069213"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925345" y="1688073"/>
            <a:ext cx="3974148" cy="664424"/>
            <a:chOff x="467545" y="1895344"/>
            <a:chExt cx="2851233" cy="469674"/>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5" y="1895344"/>
              <a:ext cx="2581250"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6" name="矩形 5"/>
            <p:cNvSpPr/>
            <p:nvPr/>
          </p:nvSpPr>
          <p:spPr>
            <a:xfrm>
              <a:off x="655716" y="1975419"/>
              <a:ext cx="2663062" cy="326346"/>
            </a:xfrm>
            <a:prstGeom prst="rect">
              <a:avLst/>
            </a:prstGeom>
          </p:spPr>
          <p:txBody>
            <a:bodyPr wrap="square">
              <a:spAutoFit/>
            </a:bodyPr>
            <a:lstStyle/>
            <a:p>
              <a:r>
                <a:rPr lang="zh-CN" altLang="en-US" sz="2400" b="1" dirty="0" smtClean="0">
                  <a:solidFill>
                    <a:schemeClr val="bg1"/>
                  </a:solidFill>
                  <a:latin typeface="微软雅黑" pitchFamily="34" charset="-122"/>
                  <a:ea typeface="微软雅黑" pitchFamily="34" charset="-122"/>
                </a:rPr>
                <a:t>机关</a:t>
              </a:r>
              <a:r>
                <a:rPr lang="zh-CN" altLang="en-US" sz="2400" b="1" dirty="0">
                  <a:solidFill>
                    <a:schemeClr val="bg1"/>
                  </a:solidFill>
                  <a:latin typeface="微软雅黑" pitchFamily="34" charset="-122"/>
                  <a:ea typeface="微软雅黑" pitchFamily="34" charset="-122"/>
                </a:rPr>
                <a:t>领导干部作表率</a:t>
              </a:r>
            </a:p>
          </p:txBody>
        </p:sp>
      </p:grpSp>
      <p:sp>
        <p:nvSpPr>
          <p:cNvPr id="7" name="矩形 6"/>
          <p:cNvSpPr/>
          <p:nvPr/>
        </p:nvSpPr>
        <p:spPr>
          <a:xfrm>
            <a:off x="1043608" y="2479040"/>
            <a:ext cx="5544617" cy="2354491"/>
          </a:xfrm>
          <a:prstGeom prst="rect">
            <a:avLst/>
          </a:prstGeom>
        </p:spPr>
        <p:txBody>
          <a:bodyPr wrap="square">
            <a:spAutoFit/>
          </a:bodyPr>
          <a:lstStyle/>
          <a:p>
            <a:pPr fontAlgn="auto">
              <a:lnSpc>
                <a:spcPct val="150000"/>
              </a:lnSpc>
              <a:spcBef>
                <a:spcPts val="0"/>
              </a:spcBef>
              <a:spcAft>
                <a:spcPts val="0"/>
              </a:spcAft>
            </a:pPr>
            <a:r>
              <a:rPr lang="zh-CN" altLang="en-US" dirty="0">
                <a:latin typeface="微软雅黑" pitchFamily="34" charset="-122"/>
                <a:ea typeface="微软雅黑" pitchFamily="34" charset="-122"/>
              </a:rPr>
              <a:t>党员领导干部要在“两学一做”学习教育中走在前面、深学一层，严格执行双重组织生活制度，以普通党员身份参加所在支部的组织生活，与党员一起学习讨论、一起查摆解决问题、一起接受教育、一起参加党员民主评议。要召开党委（党组）会，专题学习党章党规和习近平总书记系列重要讲话；要以党委（党组）中心组等形式组织集中研讨，深化学习效果。年度民主生活会要以“两学一做”为主题，领导班子和领导干部把自己摆进去，查找存在的问题。</a:t>
            </a:r>
            <a:endParaRPr lang="zh-CN" altLang="en-US" kern="0" dirty="0">
              <a:solidFill>
                <a:schemeClr val="tx1">
                  <a:lumMod val="95000"/>
                  <a:lumOff val="5000"/>
                </a:schemeClr>
              </a:solidFill>
              <a:latin typeface="微软雅黑" pitchFamily="34" charset="-122"/>
              <a:ea typeface="微软雅黑" pitchFamily="34" charset="-122"/>
            </a:endParaRPr>
          </a:p>
        </p:txBody>
      </p:sp>
      <p:sp>
        <p:nvSpPr>
          <p:cNvPr id="10" name="矩形 9"/>
          <p:cNvSpPr/>
          <p:nvPr/>
        </p:nvSpPr>
        <p:spPr>
          <a:xfrm>
            <a:off x="1315372" y="165869"/>
            <a:ext cx="5416868" cy="461665"/>
          </a:xfrm>
          <a:prstGeom prst="rect">
            <a:avLst/>
          </a:prstGeom>
        </p:spPr>
        <p:txBody>
          <a:bodyPr wrap="none">
            <a:spAutoFit/>
          </a:bodyPr>
          <a:lstStyle/>
          <a:p>
            <a:r>
              <a:rPr lang="zh-CN" altLang="en-US" sz="2400" b="1" dirty="0">
                <a:latin typeface="微软雅黑" pitchFamily="34" charset="-122"/>
                <a:ea typeface="微软雅黑" pitchFamily="34" charset="-122"/>
              </a:rPr>
              <a:t>增强“两学一做”学习教育的主要措施</a:t>
            </a:r>
          </a:p>
        </p:txBody>
      </p:sp>
      <p:pic>
        <p:nvPicPr>
          <p:cNvPr id="11266" name="Picture 2" descr="E:\0000000我图PPT\00001PNG素材\01党委政府\前进.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613" y="1095658"/>
            <a:ext cx="3297077" cy="392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74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4" fill="hold" nodeType="afterEffect">
                                  <p:stCondLst>
                                    <p:cond delay="0"/>
                                  </p:stCondLst>
                                  <p:childTnLst>
                                    <p:set>
                                      <p:cBhvr>
                                        <p:cTn id="29" dur="1" fill="hold">
                                          <p:stCondLst>
                                            <p:cond delay="0"/>
                                          </p:stCondLst>
                                        </p:cTn>
                                        <p:tgtEl>
                                          <p:spTgt spid="11266"/>
                                        </p:tgtEl>
                                        <p:attrNameLst>
                                          <p:attrName>style.visibility</p:attrName>
                                        </p:attrNameLst>
                                      </p:cBhvr>
                                      <p:to>
                                        <p:strVal val="visible"/>
                                      </p:to>
                                    </p:set>
                                    <p:animEffect transition="in" filter="wipe(down)">
                                      <p:cBhvr>
                                        <p:cTn id="30" dur="500"/>
                                        <p:tgtEl>
                                          <p:spTgt spid="11266"/>
                                        </p:tgtEl>
                                      </p:cBhvr>
                                    </p:animEffect>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1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y\e\我图PPT\0000大集合\政府长城全套新作\党标政府长城\01副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5"/>
            <a:ext cx="9144000" cy="515833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172096" y="1032991"/>
            <a:ext cx="7072312" cy="3482975"/>
            <a:chOff x="1358950" y="1173758"/>
            <a:chExt cx="7072312" cy="3482975"/>
          </a:xfrm>
        </p:grpSpPr>
        <p:sp>
          <p:nvSpPr>
            <p:cNvPr id="4" name="Freeform 5"/>
            <p:cNvSpPr>
              <a:spLocks/>
            </p:cNvSpPr>
            <p:nvPr/>
          </p:nvSpPr>
          <p:spPr bwMode="auto">
            <a:xfrm>
              <a:off x="1358950" y="1173758"/>
              <a:ext cx="7072312" cy="3482975"/>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Freeform 8"/>
            <p:cNvSpPr>
              <a:spLocks/>
            </p:cNvSpPr>
            <p:nvPr/>
          </p:nvSpPr>
          <p:spPr bwMode="auto">
            <a:xfrm>
              <a:off x="7851825" y="4077295"/>
              <a:ext cx="579437" cy="579438"/>
            </a:xfrm>
            <a:custGeom>
              <a:avLst/>
              <a:gdLst>
                <a:gd name="T0" fmla="*/ 782 w 782"/>
                <a:gd name="T1" fmla="*/ 0 h 782"/>
                <a:gd name="T2" fmla="*/ 782 w 782"/>
                <a:gd name="T3" fmla="*/ 685 h 782"/>
                <a:gd name="T4" fmla="*/ 685 w 782"/>
                <a:gd name="T5" fmla="*/ 782 h 782"/>
                <a:gd name="T6" fmla="*/ 0 w 782"/>
                <a:gd name="T7" fmla="*/ 782 h 782"/>
                <a:gd name="T8" fmla="*/ 782 w 782"/>
                <a:gd name="T9" fmla="*/ 0 h 782"/>
              </a:gdLst>
              <a:ahLst/>
              <a:cxnLst>
                <a:cxn ang="0">
                  <a:pos x="T0" y="T1"/>
                </a:cxn>
                <a:cxn ang="0">
                  <a:pos x="T2" y="T3"/>
                </a:cxn>
                <a:cxn ang="0">
                  <a:pos x="T4" y="T5"/>
                </a:cxn>
                <a:cxn ang="0">
                  <a:pos x="T6" y="T7"/>
                </a:cxn>
                <a:cxn ang="0">
                  <a:pos x="T8" y="T9"/>
                </a:cxn>
              </a:cxnLst>
              <a:rect l="0" t="0" r="r" b="b"/>
              <a:pathLst>
                <a:path w="782" h="782">
                  <a:moveTo>
                    <a:pt x="782" y="0"/>
                  </a:moveTo>
                  <a:lnTo>
                    <a:pt x="782" y="685"/>
                  </a:lnTo>
                  <a:cubicBezTo>
                    <a:pt x="782" y="738"/>
                    <a:pt x="738" y="782"/>
                    <a:pt x="685" y="782"/>
                  </a:cubicBezTo>
                  <a:lnTo>
                    <a:pt x="0" y="782"/>
                  </a:lnTo>
                  <a:lnTo>
                    <a:pt x="782" y="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grpSp>
      <p:sp>
        <p:nvSpPr>
          <p:cNvPr id="6" name="Freeform 6"/>
          <p:cNvSpPr>
            <a:spLocks/>
          </p:cNvSpPr>
          <p:nvPr/>
        </p:nvSpPr>
        <p:spPr bwMode="auto">
          <a:xfrm>
            <a:off x="1073671" y="831378"/>
            <a:ext cx="2422525" cy="193675"/>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7" name="Freeform 7"/>
          <p:cNvSpPr>
            <a:spLocks/>
          </p:cNvSpPr>
          <p:nvPr/>
        </p:nvSpPr>
        <p:spPr bwMode="auto">
          <a:xfrm>
            <a:off x="1073671" y="831378"/>
            <a:ext cx="2238375" cy="1554163"/>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8" name="Freeform 9"/>
          <p:cNvSpPr>
            <a:spLocks noEditPoints="1"/>
          </p:cNvSpPr>
          <p:nvPr/>
        </p:nvSpPr>
        <p:spPr bwMode="auto">
          <a:xfrm>
            <a:off x="7966596" y="4261966"/>
            <a:ext cx="198437" cy="198438"/>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1683547" y="996675"/>
            <a:ext cx="698793" cy="1323439"/>
          </a:xfrm>
          <a:prstGeom prst="rect">
            <a:avLst/>
          </a:prstGeom>
          <a:noFill/>
        </p:spPr>
        <p:txBody>
          <a:bodyPr wrap="square" rtlCol="0">
            <a:spAutoFit/>
          </a:bodyPr>
          <a:lstStyle/>
          <a:p>
            <a:r>
              <a:rPr lang="en-US" altLang="zh-CN" sz="8000" b="1" dirty="0" smtClean="0">
                <a:solidFill>
                  <a:srgbClr val="F8F8F8"/>
                </a:solidFill>
                <a:latin typeface="微软雅黑" panose="020B0503020204020204" pitchFamily="34" charset="-122"/>
                <a:ea typeface="微软雅黑" panose="020B0503020204020204" pitchFamily="34" charset="-122"/>
              </a:rPr>
              <a:t>5</a:t>
            </a:r>
            <a:endParaRPr lang="zh-CN" altLang="en-US" sz="8000" b="1" dirty="0">
              <a:solidFill>
                <a:srgbClr val="F8F8F8"/>
              </a:solidFill>
              <a:latin typeface="微软雅黑" panose="020B0503020204020204" pitchFamily="34" charset="-122"/>
              <a:ea typeface="微软雅黑" panose="020B0503020204020204" pitchFamily="34" charset="-122"/>
            </a:endParaRPr>
          </a:p>
        </p:txBody>
      </p:sp>
      <p:sp>
        <p:nvSpPr>
          <p:cNvPr id="11" name="Rectangle 13"/>
          <p:cNvSpPr>
            <a:spLocks noChangeArrowheads="1"/>
          </p:cNvSpPr>
          <p:nvPr/>
        </p:nvSpPr>
        <p:spPr bwMode="auto">
          <a:xfrm>
            <a:off x="1164213" y="1712042"/>
            <a:ext cx="56650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buFontTx/>
              <a:buNone/>
            </a:pPr>
            <a:r>
              <a:rPr lang="zh-CN" altLang="zh-CN" sz="2300" dirty="0" smtClean="0">
                <a:solidFill>
                  <a:srgbClr val="FFFFFF"/>
                </a:solidFill>
                <a:latin typeface="微软雅黑" panose="020B0503020204020204" pitchFamily="34" charset="-122"/>
                <a:ea typeface="微软雅黑" panose="020B0503020204020204" pitchFamily="34" charset="-122"/>
              </a:rPr>
              <a:t>Part</a:t>
            </a:r>
            <a:endParaRPr lang="zh-CN" altLang="zh-CN" dirty="0" smtClean="0">
              <a:solidFill>
                <a:srgbClr val="FEAE01"/>
              </a:solidFill>
              <a:latin typeface="微软雅黑" panose="020B0503020204020204" pitchFamily="34" charset="-122"/>
              <a:ea typeface="微软雅黑" panose="020B0503020204020204" pitchFamily="34" charset="-122"/>
            </a:endParaRPr>
          </a:p>
        </p:txBody>
      </p:sp>
      <p:sp>
        <p:nvSpPr>
          <p:cNvPr id="2" name="矩形 1"/>
          <p:cNvSpPr/>
          <p:nvPr/>
        </p:nvSpPr>
        <p:spPr>
          <a:xfrm>
            <a:off x="2771800" y="3003798"/>
            <a:ext cx="4801314" cy="707886"/>
          </a:xfrm>
          <a:prstGeom prst="rect">
            <a:avLst/>
          </a:prstGeom>
        </p:spPr>
        <p:txBody>
          <a:bodyPr wrap="none">
            <a:spAutoFit/>
          </a:bodyPr>
          <a:lstStyle/>
          <a:p>
            <a:r>
              <a:rPr lang="zh-CN" altLang="en-US" sz="40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学习教育的组织领导</a:t>
            </a:r>
            <a:endParaRPr lang="zh-CN" altLang="en-US" sz="40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28" name="Picture 4" descr="E:\0000000我图PPT\00001PNG素材\01党委政府\天安门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 y="2945310"/>
            <a:ext cx="4067668" cy="22187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00专题PPT\两学一做\545454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523" y="570597"/>
            <a:ext cx="4248472" cy="263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794556"/>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90"/>
                                          </p:val>
                                        </p:tav>
                                        <p:tav tm="100000">
                                          <p:val>
                                            <p:fltVal val="0"/>
                                          </p:val>
                                        </p:tav>
                                      </p:tavLst>
                                    </p:anim>
                                    <p:animEffect transition="in" filter="fade">
                                      <p:cBhvr>
                                        <p:cTn id="22" dur="5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 calcmode="lin" valueType="num">
                                      <p:cBhvr>
                                        <p:cTn id="27" dur="500" fill="hold"/>
                                        <p:tgtEl>
                                          <p:spTgt spid="11"/>
                                        </p:tgtEl>
                                        <p:attrNameLst>
                                          <p:attrName>style.rotation</p:attrName>
                                        </p:attrNameLst>
                                      </p:cBhvr>
                                      <p:tavLst>
                                        <p:tav tm="0">
                                          <p:val>
                                            <p:fltVal val="90"/>
                                          </p:val>
                                        </p:tav>
                                        <p:tav tm="100000">
                                          <p:val>
                                            <p:fltVal val="0"/>
                                          </p:val>
                                        </p:tav>
                                      </p:tavLst>
                                    </p:anim>
                                    <p:animEffect transition="in" filter="fade">
                                      <p:cBhvr>
                                        <p:cTn id="28" dur="500"/>
                                        <p:tgtEl>
                                          <p:spTgt spid="11"/>
                                        </p:tgtEl>
                                      </p:cBhvr>
                                    </p:animEffect>
                                  </p:child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additive="base">
                                        <p:cTn id="32" dur="500" fill="hold"/>
                                        <p:tgtEl>
                                          <p:spTgt spid="1028"/>
                                        </p:tgtEl>
                                        <p:attrNameLst>
                                          <p:attrName>ppt_x</p:attrName>
                                        </p:attrNameLst>
                                      </p:cBhvr>
                                      <p:tavLst>
                                        <p:tav tm="0">
                                          <p:val>
                                            <p:strVal val="0-#ppt_w/2"/>
                                          </p:val>
                                        </p:tav>
                                        <p:tav tm="100000">
                                          <p:val>
                                            <p:strVal val="#ppt_x"/>
                                          </p:val>
                                        </p:tav>
                                      </p:tavLst>
                                    </p:anim>
                                    <p:anim calcmode="lin" valueType="num">
                                      <p:cBhvr additive="base">
                                        <p:cTn id="33" dur="500" fill="hold"/>
                                        <p:tgtEl>
                                          <p:spTgt spid="1028"/>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1000"/>
                                        <p:tgtEl>
                                          <p:spTgt spid="2050"/>
                                        </p:tgtEl>
                                      </p:cBhvr>
                                    </p:animEffect>
                                    <p:anim calcmode="lin" valueType="num">
                                      <p:cBhvr>
                                        <p:cTn id="38" dur="1000" fill="hold"/>
                                        <p:tgtEl>
                                          <p:spTgt spid="2050"/>
                                        </p:tgtEl>
                                        <p:attrNameLst>
                                          <p:attrName>ppt_x</p:attrName>
                                        </p:attrNameLst>
                                      </p:cBhvr>
                                      <p:tavLst>
                                        <p:tav tm="0">
                                          <p:val>
                                            <p:strVal val="#ppt_x"/>
                                          </p:val>
                                        </p:tav>
                                        <p:tav tm="100000">
                                          <p:val>
                                            <p:strVal val="#ppt_x"/>
                                          </p:val>
                                        </p:tav>
                                      </p:tavLst>
                                    </p:anim>
                                    <p:anim calcmode="lin" valueType="num">
                                      <p:cBhvr>
                                        <p:cTn id="39" dur="1000" fill="hold"/>
                                        <p:tgtEl>
                                          <p:spTgt spid="2050"/>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6" presetClass="entr" presetSubtype="21"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1"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77856" y="176322"/>
            <a:ext cx="3570208" cy="461665"/>
          </a:xfrm>
          <a:prstGeom prst="rect">
            <a:avLst/>
          </a:prstGeom>
        </p:spPr>
        <p:txBody>
          <a:bodyPr wrap="none">
            <a:spAutoFit/>
          </a:bodyPr>
          <a:lstStyle/>
          <a:p>
            <a:r>
              <a:rPr lang="zh-CN" altLang="en-US" sz="2400" b="1" dirty="0">
                <a:latin typeface="微软雅黑" pitchFamily="34" charset="-122"/>
                <a:ea typeface="微软雅黑" pitchFamily="34" charset="-122"/>
              </a:rPr>
              <a:t>学习教育要层层落实责任</a:t>
            </a:r>
          </a:p>
        </p:txBody>
      </p:sp>
      <p:pic>
        <p:nvPicPr>
          <p:cNvPr id="9" name="Picture 3" descr="E:\我图PPT\PNG\全新系列\64.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492711" y="1299277"/>
            <a:ext cx="1510678" cy="864146"/>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2123987" y="1400458"/>
            <a:ext cx="4752269" cy="523220"/>
          </a:xfrm>
          <a:prstGeom prst="rect">
            <a:avLst/>
          </a:prstGeom>
        </p:spPr>
        <p:txBody>
          <a:bodyPr wrap="square">
            <a:spAutoFit/>
          </a:bodyPr>
          <a:lstStyle/>
          <a:p>
            <a:r>
              <a:rPr lang="zh-CN" altLang="en-US" dirty="0">
                <a:latin typeface="微软雅黑" pitchFamily="34" charset="-122"/>
                <a:ea typeface="微软雅黑" pitchFamily="34" charset="-122"/>
              </a:rPr>
              <a:t>省（自治区、直辖市）和部门（系统）党委（党组）要结合实际作出部署安排，加强具体指导。</a:t>
            </a:r>
          </a:p>
        </p:txBody>
      </p:sp>
      <p:sp>
        <p:nvSpPr>
          <p:cNvPr id="11" name="TextBox 10"/>
          <p:cNvSpPr txBox="1"/>
          <p:nvPr/>
        </p:nvSpPr>
        <p:spPr bwMode="auto">
          <a:xfrm>
            <a:off x="651783" y="1535339"/>
            <a:ext cx="1074777" cy="400110"/>
          </a:xfrm>
          <a:prstGeom prst="rect">
            <a:avLst/>
          </a:prstGeom>
        </p:spPr>
        <p:txBody>
          <a:bodyPr vert="horz" wrap="square" lIns="91440" tIns="45720" rIns="91440" bIns="45720" numCol="1" anchor="t" anchorCtr="0" compatLnSpc="1">
            <a:prstTxWarp prst="textNoShape">
              <a:avLst/>
            </a:prstTxWarp>
            <a:spAutoFit/>
          </a:bodyPr>
          <a:lstStyle/>
          <a:p>
            <a:pPr lvl="0"/>
            <a:r>
              <a:rPr lang="zh-CN" altLang="en-US" sz="2000" b="1" dirty="0" smtClean="0">
                <a:solidFill>
                  <a:srgbClr val="FFFF66"/>
                </a:solidFill>
                <a:effectLst>
                  <a:outerShdw blurRad="38100" dist="38100" dir="2700000" algn="tl">
                    <a:srgbClr val="000000">
                      <a:alpha val="43137"/>
                    </a:srgbClr>
                  </a:outerShdw>
                </a:effectLst>
                <a:latin typeface="微软雅黑" pitchFamily="34" charset="-122"/>
                <a:ea typeface="微软雅黑" pitchFamily="34" charset="-122"/>
                <a:cs typeface="宋体" pitchFamily="2" charset="-122"/>
              </a:rPr>
              <a:t>第一层</a:t>
            </a:r>
            <a:endParaRPr kumimoji="0" lang="zh-CN" sz="2000" b="1" i="0" u="none" strike="noStrike" cap="none" normalizeH="0" baseline="0" dirty="0" smtClean="0">
              <a:ln>
                <a:noFill/>
              </a:ln>
              <a:solidFill>
                <a:srgbClr val="FFFF66"/>
              </a:solidFill>
              <a:effectLst>
                <a:outerShdw blurRad="38100" dist="38100" dir="2700000" algn="tl">
                  <a:srgbClr val="000000">
                    <a:alpha val="43137"/>
                  </a:srgbClr>
                </a:outerShdw>
              </a:effectLst>
              <a:latin typeface="微软雅黑" pitchFamily="34" charset="-122"/>
              <a:ea typeface="微软雅黑" pitchFamily="34" charset="-122"/>
              <a:cs typeface="宋体" pitchFamily="2" charset="-122"/>
            </a:endParaRPr>
          </a:p>
        </p:txBody>
      </p:sp>
      <p:cxnSp>
        <p:nvCxnSpPr>
          <p:cNvPr id="12" name="直接连接符 11"/>
          <p:cNvCxnSpPr/>
          <p:nvPr/>
        </p:nvCxnSpPr>
        <p:spPr>
          <a:xfrm>
            <a:off x="2299982" y="1966888"/>
            <a:ext cx="4504007" cy="0"/>
          </a:xfrm>
          <a:prstGeom prst="line">
            <a:avLst/>
          </a:prstGeom>
          <a:noFill/>
          <a:ln w="9525" cap="flat" cmpd="sng" algn="ctr">
            <a:solidFill>
              <a:srgbClr val="C00000"/>
            </a:solidFill>
            <a:prstDash val="sysDash"/>
            <a:headEnd type="oval" w="med" len="med"/>
            <a:tailEnd type="oval" w="med" len="med"/>
          </a:ln>
          <a:effectLst/>
        </p:spPr>
      </p:cxnSp>
      <p:pic>
        <p:nvPicPr>
          <p:cNvPr id="13" name="Picture 3" descr="E:\我图PPT\PNG\全新系列\64.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1254711" y="2131460"/>
            <a:ext cx="1510678" cy="864146"/>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2938229" y="2264554"/>
            <a:ext cx="4586099" cy="523220"/>
          </a:xfrm>
          <a:prstGeom prst="rect">
            <a:avLst/>
          </a:prstGeom>
        </p:spPr>
        <p:txBody>
          <a:bodyPr wrap="square">
            <a:spAutoFit/>
          </a:bodyPr>
          <a:lstStyle/>
          <a:p>
            <a:r>
              <a:rPr lang="zh-CN" altLang="en-US" dirty="0">
                <a:latin typeface="微软雅黑" pitchFamily="34" charset="-122"/>
                <a:ea typeface="微软雅黑" pitchFamily="34" charset="-122"/>
              </a:rPr>
              <a:t>县级党委要发挥关键作用，制定具体实施方案，保障工作力量，加强督促指导把关。</a:t>
            </a:r>
          </a:p>
        </p:txBody>
      </p:sp>
      <p:sp>
        <p:nvSpPr>
          <p:cNvPr id="15" name="TextBox 14"/>
          <p:cNvSpPr txBox="1"/>
          <p:nvPr/>
        </p:nvSpPr>
        <p:spPr bwMode="auto">
          <a:xfrm>
            <a:off x="1413783" y="2367522"/>
            <a:ext cx="1074777" cy="400110"/>
          </a:xfrm>
          <a:prstGeom prst="rect">
            <a:avLst/>
          </a:prstGeom>
        </p:spPr>
        <p:txBody>
          <a:bodyPr vert="horz" wrap="square" lIns="91440" tIns="45720" rIns="91440" bIns="45720" numCol="1" anchor="t" anchorCtr="0" compatLnSpc="1">
            <a:prstTxWarp prst="textNoShape">
              <a:avLst/>
            </a:prstTxWarp>
            <a:spAutoFit/>
          </a:bodyPr>
          <a:lstStyle/>
          <a:p>
            <a:pPr lvl="0"/>
            <a:r>
              <a:rPr lang="zh-CN" altLang="en-US" sz="2000" b="1" dirty="0" smtClean="0">
                <a:solidFill>
                  <a:srgbClr val="FFFF66"/>
                </a:solidFill>
                <a:effectLst>
                  <a:outerShdw blurRad="38100" dist="38100" dir="2700000" algn="tl">
                    <a:srgbClr val="000000">
                      <a:alpha val="43137"/>
                    </a:srgbClr>
                  </a:outerShdw>
                </a:effectLst>
                <a:latin typeface="微软雅黑" pitchFamily="34" charset="-122"/>
                <a:ea typeface="微软雅黑" pitchFamily="34" charset="-122"/>
                <a:cs typeface="宋体" pitchFamily="2" charset="-122"/>
              </a:rPr>
              <a:t>第二层</a:t>
            </a:r>
            <a:endParaRPr kumimoji="0" lang="zh-CN" sz="2000" b="1" i="0" u="none" strike="noStrike" cap="none" normalizeH="0" baseline="0" dirty="0" smtClean="0">
              <a:ln>
                <a:noFill/>
              </a:ln>
              <a:solidFill>
                <a:srgbClr val="FFFF66"/>
              </a:solidFill>
              <a:effectLst>
                <a:outerShdw blurRad="38100" dist="38100" dir="2700000" algn="tl">
                  <a:srgbClr val="000000">
                    <a:alpha val="43137"/>
                  </a:srgbClr>
                </a:outerShdw>
              </a:effectLst>
              <a:latin typeface="微软雅黑" pitchFamily="34" charset="-122"/>
              <a:ea typeface="微软雅黑" pitchFamily="34" charset="-122"/>
              <a:cs typeface="宋体" pitchFamily="2" charset="-122"/>
            </a:endParaRPr>
          </a:p>
        </p:txBody>
      </p:sp>
      <p:cxnSp>
        <p:nvCxnSpPr>
          <p:cNvPr id="16" name="直接连接符 15"/>
          <p:cNvCxnSpPr/>
          <p:nvPr/>
        </p:nvCxnSpPr>
        <p:spPr>
          <a:xfrm>
            <a:off x="3061982" y="2799071"/>
            <a:ext cx="4504007" cy="0"/>
          </a:xfrm>
          <a:prstGeom prst="line">
            <a:avLst/>
          </a:prstGeom>
          <a:noFill/>
          <a:ln w="9525" cap="flat" cmpd="sng" algn="ctr">
            <a:solidFill>
              <a:srgbClr val="C00000"/>
            </a:solidFill>
            <a:prstDash val="sysDash"/>
            <a:headEnd type="oval" w="med" len="med"/>
            <a:tailEnd type="oval" w="med" len="med"/>
          </a:ln>
          <a:effectLst/>
        </p:spPr>
      </p:cxnSp>
      <p:pic>
        <p:nvPicPr>
          <p:cNvPr id="17" name="Picture 3" descr="E:\我图PPT\PNG\全新系列\64.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1801953" y="2988710"/>
            <a:ext cx="1510678" cy="864146"/>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3376951" y="3056642"/>
            <a:ext cx="4651433" cy="523220"/>
          </a:xfrm>
          <a:prstGeom prst="rect">
            <a:avLst/>
          </a:prstGeom>
        </p:spPr>
        <p:txBody>
          <a:bodyPr wrap="square">
            <a:spAutoFit/>
          </a:bodyPr>
          <a:lstStyle/>
          <a:p>
            <a:r>
              <a:rPr lang="zh-CN" altLang="en-US" dirty="0">
                <a:latin typeface="微软雅黑" pitchFamily="34" charset="-122"/>
                <a:ea typeface="微软雅黑" pitchFamily="34" charset="-122"/>
              </a:rPr>
              <a:t>基层党委要对所辖党支部进行全覆盖、全过程的现场指导，帮助党支部制定学习教育计划，派员参加党支部各项活动。</a:t>
            </a:r>
          </a:p>
        </p:txBody>
      </p:sp>
      <p:sp>
        <p:nvSpPr>
          <p:cNvPr id="19" name="TextBox 18"/>
          <p:cNvSpPr txBox="1"/>
          <p:nvPr/>
        </p:nvSpPr>
        <p:spPr bwMode="auto">
          <a:xfrm>
            <a:off x="1961025" y="3224772"/>
            <a:ext cx="1074777" cy="400110"/>
          </a:xfrm>
          <a:prstGeom prst="rect">
            <a:avLst/>
          </a:prstGeom>
        </p:spPr>
        <p:txBody>
          <a:bodyPr vert="horz" wrap="square" lIns="91440" tIns="45720" rIns="91440" bIns="45720" numCol="1" anchor="t" anchorCtr="0" compatLnSpc="1">
            <a:prstTxWarp prst="textNoShape">
              <a:avLst/>
            </a:prstTxWarp>
            <a:spAutoFit/>
          </a:bodyPr>
          <a:lstStyle/>
          <a:p>
            <a:pPr lvl="0"/>
            <a:r>
              <a:rPr lang="zh-CN" altLang="en-US" sz="2000" b="1" dirty="0" smtClean="0">
                <a:solidFill>
                  <a:srgbClr val="FFFF66"/>
                </a:solidFill>
                <a:effectLst>
                  <a:outerShdw blurRad="38100" dist="38100" dir="2700000" algn="tl">
                    <a:srgbClr val="000000">
                      <a:alpha val="43137"/>
                    </a:srgbClr>
                  </a:outerShdw>
                </a:effectLst>
                <a:latin typeface="微软雅黑" pitchFamily="34" charset="-122"/>
                <a:ea typeface="微软雅黑" pitchFamily="34" charset="-122"/>
                <a:cs typeface="宋体" pitchFamily="2" charset="-122"/>
              </a:rPr>
              <a:t>第三层</a:t>
            </a:r>
            <a:endParaRPr kumimoji="0" lang="zh-CN" sz="2000" b="1" i="0" u="none" strike="noStrike" cap="none" normalizeH="0" baseline="0" dirty="0" smtClean="0">
              <a:ln>
                <a:noFill/>
              </a:ln>
              <a:solidFill>
                <a:srgbClr val="FFFF66"/>
              </a:solidFill>
              <a:effectLst>
                <a:outerShdw blurRad="38100" dist="38100" dir="2700000" algn="tl">
                  <a:srgbClr val="000000">
                    <a:alpha val="43137"/>
                  </a:srgbClr>
                </a:outerShdw>
              </a:effectLst>
              <a:latin typeface="微软雅黑" pitchFamily="34" charset="-122"/>
              <a:ea typeface="微软雅黑" pitchFamily="34" charset="-122"/>
              <a:cs typeface="宋体" pitchFamily="2" charset="-122"/>
            </a:endParaRPr>
          </a:p>
        </p:txBody>
      </p:sp>
      <p:cxnSp>
        <p:nvCxnSpPr>
          <p:cNvPr id="20" name="直接连接符 19"/>
          <p:cNvCxnSpPr/>
          <p:nvPr/>
        </p:nvCxnSpPr>
        <p:spPr>
          <a:xfrm>
            <a:off x="3609224" y="3656321"/>
            <a:ext cx="4504007" cy="0"/>
          </a:xfrm>
          <a:prstGeom prst="line">
            <a:avLst/>
          </a:prstGeom>
          <a:noFill/>
          <a:ln w="9525" cap="flat" cmpd="sng" algn="ctr">
            <a:solidFill>
              <a:srgbClr val="C00000"/>
            </a:solidFill>
            <a:prstDash val="sysDash"/>
            <a:headEnd type="oval" w="med" len="med"/>
            <a:tailEnd type="oval" w="med" len="med"/>
          </a:ln>
          <a:effectLst/>
        </p:spPr>
      </p:cxnSp>
      <p:pic>
        <p:nvPicPr>
          <p:cNvPr id="21" name="Picture 3" descr="E:\我图PPT\PNG\全新系列\64.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2335353" y="3884060"/>
            <a:ext cx="1510678" cy="864146"/>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3940176" y="3849310"/>
            <a:ext cx="4736280" cy="738664"/>
          </a:xfrm>
          <a:prstGeom prst="rect">
            <a:avLst/>
          </a:prstGeom>
        </p:spPr>
        <p:txBody>
          <a:bodyPr wrap="square">
            <a:spAutoFit/>
          </a:bodyPr>
          <a:lstStyle/>
          <a:p>
            <a:r>
              <a:rPr lang="zh-CN" altLang="en-US" dirty="0">
                <a:latin typeface="微软雅黑" pitchFamily="34" charset="-122"/>
                <a:ea typeface="微软雅黑" pitchFamily="34" charset="-122"/>
              </a:rPr>
              <a:t>各级党组织书记要承担起主体责任，不仅要管好干部、带好班子，还要管好党员、带好队伍，层层传导压力，从严从实抓好学习教育。</a:t>
            </a:r>
          </a:p>
        </p:txBody>
      </p:sp>
      <p:sp>
        <p:nvSpPr>
          <p:cNvPr id="23" name="TextBox 22"/>
          <p:cNvSpPr txBox="1"/>
          <p:nvPr/>
        </p:nvSpPr>
        <p:spPr bwMode="auto">
          <a:xfrm>
            <a:off x="2494425" y="4120122"/>
            <a:ext cx="1074777" cy="400110"/>
          </a:xfrm>
          <a:prstGeom prst="rect">
            <a:avLst/>
          </a:prstGeom>
        </p:spPr>
        <p:txBody>
          <a:bodyPr vert="horz" wrap="square" lIns="91440" tIns="45720" rIns="91440" bIns="45720" numCol="1" anchor="t" anchorCtr="0" compatLnSpc="1">
            <a:prstTxWarp prst="textNoShape">
              <a:avLst/>
            </a:prstTxWarp>
            <a:spAutoFit/>
          </a:bodyPr>
          <a:lstStyle/>
          <a:p>
            <a:pPr lvl="0"/>
            <a:r>
              <a:rPr lang="zh-CN" altLang="en-US" sz="2000" b="1" dirty="0" smtClean="0">
                <a:solidFill>
                  <a:srgbClr val="FFFF66"/>
                </a:solidFill>
                <a:effectLst>
                  <a:outerShdw blurRad="38100" dist="38100" dir="2700000" algn="tl">
                    <a:srgbClr val="000000">
                      <a:alpha val="43137"/>
                    </a:srgbClr>
                  </a:outerShdw>
                </a:effectLst>
                <a:latin typeface="微软雅黑" pitchFamily="34" charset="-122"/>
                <a:ea typeface="微软雅黑" pitchFamily="34" charset="-122"/>
                <a:cs typeface="宋体" pitchFamily="2" charset="-122"/>
              </a:rPr>
              <a:t>第四层</a:t>
            </a:r>
            <a:endParaRPr kumimoji="0" lang="zh-CN" sz="2000" b="1" i="0" u="none" strike="noStrike" cap="none" normalizeH="0" baseline="0" dirty="0" smtClean="0">
              <a:ln>
                <a:noFill/>
              </a:ln>
              <a:solidFill>
                <a:srgbClr val="FFFF66"/>
              </a:solidFill>
              <a:effectLst>
                <a:outerShdw blurRad="38100" dist="38100" dir="2700000" algn="tl">
                  <a:srgbClr val="000000">
                    <a:alpha val="43137"/>
                  </a:srgbClr>
                </a:outerShdw>
              </a:effectLst>
              <a:latin typeface="微软雅黑" pitchFamily="34" charset="-122"/>
              <a:ea typeface="微软雅黑" pitchFamily="34" charset="-122"/>
              <a:cs typeface="宋体" pitchFamily="2" charset="-122"/>
            </a:endParaRPr>
          </a:p>
        </p:txBody>
      </p:sp>
      <p:cxnSp>
        <p:nvCxnSpPr>
          <p:cNvPr id="24" name="直接连接符 23"/>
          <p:cNvCxnSpPr/>
          <p:nvPr/>
        </p:nvCxnSpPr>
        <p:spPr>
          <a:xfrm>
            <a:off x="4142624" y="4551671"/>
            <a:ext cx="4504007" cy="0"/>
          </a:xfrm>
          <a:prstGeom prst="line">
            <a:avLst/>
          </a:prstGeom>
          <a:noFill/>
          <a:ln w="9525" cap="flat" cmpd="sng" algn="ctr">
            <a:solidFill>
              <a:srgbClr val="C00000"/>
            </a:solidFill>
            <a:prstDash val="sysDash"/>
            <a:headEnd type="oval" w="med" len="med"/>
            <a:tailEnd type="oval" w="med" len="med"/>
          </a:ln>
          <a:effectLst/>
        </p:spPr>
      </p:cxnSp>
    </p:spTree>
    <p:extLst>
      <p:ext uri="{BB962C8B-B14F-4D97-AF65-F5344CB8AC3E}">
        <p14:creationId xmlns:p14="http://schemas.microsoft.com/office/powerpoint/2010/main" val="17598965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par>
                          <p:cTn id="27" fill="hold">
                            <p:stCondLst>
                              <p:cond delay="30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1000"/>
                                        <p:tgtEl>
                                          <p:spTgt spid="14"/>
                                        </p:tgtEl>
                                      </p:cBhvr>
                                    </p:animEffect>
                                  </p:childTnLst>
                                </p:cTn>
                              </p:par>
                            </p:childTnLst>
                          </p:cTn>
                        </p:par>
                        <p:par>
                          <p:cTn id="46" fill="hold">
                            <p:stCondLst>
                              <p:cond delay="5500"/>
                            </p:stCondLst>
                            <p:childTnLst>
                              <p:par>
                                <p:cTn id="47" presetID="2" presetClass="entr" presetSubtype="8"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0-#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53" presetClass="entr" presetSubtype="16"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childTnLst>
                          </p:cTn>
                        </p:par>
                        <p:par>
                          <p:cTn id="57" fill="hold">
                            <p:stCondLst>
                              <p:cond delay="6500"/>
                            </p:stCondLst>
                            <p:childTnLst>
                              <p:par>
                                <p:cTn id="58" presetID="22" presetClass="entr" presetSubtype="8"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par>
                          <p:cTn id="61" fill="hold">
                            <p:stCondLst>
                              <p:cond delay="7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1000"/>
                                        <p:tgtEl>
                                          <p:spTgt spid="18"/>
                                        </p:tgtEl>
                                      </p:cBhvr>
                                    </p:animEffect>
                                  </p:childTnLst>
                                </p:cTn>
                              </p:par>
                            </p:childTnLst>
                          </p:cTn>
                        </p:par>
                        <p:par>
                          <p:cTn id="65" fill="hold">
                            <p:stCondLst>
                              <p:cond delay="8000"/>
                            </p:stCondLst>
                            <p:childTnLst>
                              <p:par>
                                <p:cTn id="66" presetID="2" presetClass="entr" presetSubtype="8"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0-#ppt_w/2"/>
                                          </p:val>
                                        </p:tav>
                                        <p:tav tm="100000">
                                          <p:val>
                                            <p:strVal val="#ppt_x"/>
                                          </p:val>
                                        </p:tav>
                                      </p:tavLst>
                                    </p:anim>
                                    <p:anim calcmode="lin" valueType="num">
                                      <p:cBhvr additive="base">
                                        <p:cTn id="69" dur="500" fill="hold"/>
                                        <p:tgtEl>
                                          <p:spTgt spid="21"/>
                                        </p:tgtEl>
                                        <p:attrNameLst>
                                          <p:attrName>ppt_y</p:attrName>
                                        </p:attrNameLst>
                                      </p:cBhvr>
                                      <p:tavLst>
                                        <p:tav tm="0">
                                          <p:val>
                                            <p:strVal val="#ppt_y"/>
                                          </p:val>
                                        </p:tav>
                                        <p:tav tm="100000">
                                          <p:val>
                                            <p:strVal val="#ppt_y"/>
                                          </p:val>
                                        </p:tav>
                                      </p:tavLst>
                                    </p:anim>
                                  </p:childTnLst>
                                </p:cTn>
                              </p:par>
                            </p:childTnLst>
                          </p:cTn>
                        </p:par>
                        <p:par>
                          <p:cTn id="70" fill="hold">
                            <p:stCondLst>
                              <p:cond delay="8500"/>
                            </p:stCondLst>
                            <p:childTnLst>
                              <p:par>
                                <p:cTn id="71" presetID="53" presetClass="entr" presetSubtype="16"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left)">
                                      <p:cBhvr>
                                        <p:cTn id="79" dur="500"/>
                                        <p:tgtEl>
                                          <p:spTgt spid="24"/>
                                        </p:tgtEl>
                                      </p:cBhvr>
                                    </p:animEffect>
                                  </p:childTnLst>
                                </p:cTn>
                              </p:par>
                            </p:childTnLst>
                          </p:cTn>
                        </p:par>
                        <p:par>
                          <p:cTn id="80" fill="hold">
                            <p:stCondLst>
                              <p:cond delay="9500"/>
                            </p:stCondLst>
                            <p:childTnLst>
                              <p:par>
                                <p:cTn id="81" presetID="22" presetClass="entr" presetSubtype="8" fill="hold" grpId="0"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left)">
                                      <p:cBhvr>
                                        <p:cTn id="8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4" grpId="0"/>
      <p:bldP spid="15" grpId="0"/>
      <p:bldP spid="18" grpId="0"/>
      <p:bldP spid="19"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我图PPT\00001PNG素材\01党委政府\红条.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54" y="1925517"/>
            <a:ext cx="8640960" cy="18954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E:\我图PPT\00001PNG素材\01党委政府\红条.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54" y="3124580"/>
            <a:ext cx="8640960" cy="1895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我图PPT\00001PNG素材\01党委政府\红条.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54" y="699542"/>
            <a:ext cx="8640960" cy="189544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268538" y="1410911"/>
            <a:ext cx="6480720" cy="523220"/>
          </a:xfrm>
          <a:prstGeom prst="rect">
            <a:avLst/>
          </a:prstGeom>
        </p:spPr>
        <p:txBody>
          <a:bodyPr wrap="square">
            <a:spAutoFit/>
          </a:bodyPr>
          <a:lstStyle/>
          <a:p>
            <a:r>
              <a:rPr lang="zh-CN" altLang="en-US" dirty="0">
                <a:solidFill>
                  <a:srgbClr val="FFFF00"/>
                </a:solidFill>
                <a:latin typeface="微软雅黑" pitchFamily="34" charset="-122"/>
                <a:ea typeface="微软雅黑" pitchFamily="34" charset="-122"/>
              </a:rPr>
              <a:t>加大整顿软弱涣散基层党组织工作力度，配齐配强班子特别是带头人，健全工作制度，确保“两学一做”学习教育有人抓、有人管。</a:t>
            </a:r>
          </a:p>
        </p:txBody>
      </p:sp>
      <p:sp>
        <p:nvSpPr>
          <p:cNvPr id="6" name="矩形 5"/>
          <p:cNvSpPr/>
          <p:nvPr/>
        </p:nvSpPr>
        <p:spPr>
          <a:xfrm>
            <a:off x="2196530" y="2571750"/>
            <a:ext cx="6198123" cy="738664"/>
          </a:xfrm>
          <a:prstGeom prst="rect">
            <a:avLst/>
          </a:prstGeom>
        </p:spPr>
        <p:txBody>
          <a:bodyPr wrap="square">
            <a:spAutoFit/>
          </a:bodyPr>
          <a:lstStyle/>
          <a:p>
            <a:r>
              <a:rPr lang="zh-CN" altLang="en-US" dirty="0">
                <a:solidFill>
                  <a:srgbClr val="FFFF00"/>
                </a:solidFill>
                <a:latin typeface="微软雅黑" pitchFamily="34" charset="-122"/>
                <a:ea typeface="微软雅黑" pitchFamily="34" charset="-122"/>
              </a:rPr>
              <a:t>开展党员组织关系集中排查，摸清“口袋”党员、长期与党组织失去联系党员情况，理顺党员组织关系，努力使每名党员都纳入党组织有效管理，参加学习教育。</a:t>
            </a:r>
          </a:p>
        </p:txBody>
      </p:sp>
      <p:sp>
        <p:nvSpPr>
          <p:cNvPr id="7" name="矩形 6"/>
          <p:cNvSpPr/>
          <p:nvPr/>
        </p:nvSpPr>
        <p:spPr>
          <a:xfrm>
            <a:off x="2268538" y="3831594"/>
            <a:ext cx="6048672" cy="523220"/>
          </a:xfrm>
          <a:prstGeom prst="rect">
            <a:avLst/>
          </a:prstGeom>
        </p:spPr>
        <p:txBody>
          <a:bodyPr wrap="square">
            <a:spAutoFit/>
          </a:bodyPr>
          <a:lstStyle/>
          <a:p>
            <a:r>
              <a:rPr lang="zh-CN" altLang="en-US" dirty="0">
                <a:solidFill>
                  <a:srgbClr val="FFFF00"/>
                </a:solidFill>
                <a:latin typeface="微软雅黑" pitchFamily="34" charset="-122"/>
                <a:ea typeface="微软雅黑" pitchFamily="34" charset="-122"/>
              </a:rPr>
              <a:t>要对基层党组织书记、组织委员、组织员等党务骨干普遍进行培训，帮助他们掌握工作方法，明确工作要求。</a:t>
            </a:r>
          </a:p>
        </p:txBody>
      </p:sp>
      <p:sp>
        <p:nvSpPr>
          <p:cNvPr id="9" name="矩形 8"/>
          <p:cNvSpPr/>
          <p:nvPr/>
        </p:nvSpPr>
        <p:spPr>
          <a:xfrm>
            <a:off x="1361832" y="165869"/>
            <a:ext cx="3570208" cy="461665"/>
          </a:xfrm>
          <a:prstGeom prst="rect">
            <a:avLst/>
          </a:prstGeom>
        </p:spPr>
        <p:txBody>
          <a:bodyPr wrap="none">
            <a:spAutoFit/>
          </a:bodyPr>
          <a:lstStyle/>
          <a:p>
            <a:r>
              <a:rPr lang="zh-CN" altLang="en-US" sz="2400" b="1" dirty="0">
                <a:latin typeface="微软雅黑" pitchFamily="34" charset="-122"/>
                <a:ea typeface="微软雅黑" pitchFamily="34" charset="-122"/>
              </a:rPr>
              <a:t>学习教育要强化组织保障</a:t>
            </a:r>
          </a:p>
        </p:txBody>
      </p:sp>
    </p:spTree>
    <p:extLst>
      <p:ext uri="{BB962C8B-B14F-4D97-AF65-F5344CB8AC3E}">
        <p14:creationId xmlns:p14="http://schemas.microsoft.com/office/powerpoint/2010/main" val="16331130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0-#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0" y="-1"/>
            <a:ext cx="4571219" cy="514974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组合 24"/>
          <p:cNvGrpSpPr/>
          <p:nvPr/>
        </p:nvGrpSpPr>
        <p:grpSpPr>
          <a:xfrm>
            <a:off x="1500704" y="570155"/>
            <a:ext cx="1337956" cy="2092881"/>
            <a:chOff x="425733" y="1342594"/>
            <a:chExt cx="1337956" cy="2092881"/>
          </a:xfrm>
          <a:effectLst>
            <a:outerShdw blurRad="50800" dist="38100" dir="2700000" algn="tl" rotWithShape="0">
              <a:prstClr val="black">
                <a:alpha val="40000"/>
              </a:prstClr>
            </a:outerShdw>
          </a:effectLst>
        </p:grpSpPr>
        <p:sp>
          <p:nvSpPr>
            <p:cNvPr id="26" name="TextBox 25"/>
            <p:cNvSpPr txBox="1"/>
            <p:nvPr/>
          </p:nvSpPr>
          <p:spPr>
            <a:xfrm>
              <a:off x="425733" y="1342594"/>
              <a:ext cx="1292662" cy="2092881"/>
            </a:xfrm>
            <a:prstGeom prst="rect">
              <a:avLst/>
            </a:prstGeom>
            <a:noFill/>
          </p:spPr>
          <p:txBody>
            <a:bodyPr vert="eaVert" wrap="none" rtlCol="0">
              <a:spAutoFit/>
            </a:bodyPr>
            <a:lstStyle/>
            <a:p>
              <a:r>
                <a:rPr lang="zh-CN" altLang="en-US" sz="7200" b="1" spc="600" dirty="0" smtClean="0">
                  <a:solidFill>
                    <a:srgbClr val="FF0000"/>
                  </a:solidFill>
                  <a:latin typeface="微软雅黑" pitchFamily="34" charset="-122"/>
                  <a:ea typeface="微软雅黑" pitchFamily="34" charset="-122"/>
                </a:rPr>
                <a:t>目录</a:t>
              </a:r>
              <a:endParaRPr lang="zh-CN" altLang="en-US" sz="7200" b="1" spc="600" dirty="0">
                <a:solidFill>
                  <a:srgbClr val="FF0000"/>
                </a:solidFill>
                <a:latin typeface="微软雅黑" pitchFamily="34" charset="-122"/>
                <a:ea typeface="微软雅黑" pitchFamily="34" charset="-122"/>
              </a:endParaRPr>
            </a:p>
          </p:txBody>
        </p:sp>
        <p:sp>
          <p:nvSpPr>
            <p:cNvPr id="27" name="TextBox 26"/>
            <p:cNvSpPr txBox="1"/>
            <p:nvPr/>
          </p:nvSpPr>
          <p:spPr>
            <a:xfrm>
              <a:off x="1363579" y="2092662"/>
              <a:ext cx="400110" cy="925894"/>
            </a:xfrm>
            <a:prstGeom prst="rect">
              <a:avLst/>
            </a:prstGeom>
            <a:noFill/>
          </p:spPr>
          <p:txBody>
            <a:bodyPr vert="eaVert" wrap="none" rtlCol="0">
              <a:spAutoFit/>
            </a:bodyPr>
            <a:lstStyle/>
            <a:p>
              <a:r>
                <a:rPr lang="en-US" altLang="zh-CN" b="1" spc="-150" dirty="0" smtClean="0">
                  <a:solidFill>
                    <a:srgbClr val="FF0000"/>
                  </a:solidFill>
                  <a:latin typeface="Arial" pitchFamily="34" charset="0"/>
                  <a:cs typeface="Arial" pitchFamily="34" charset="0"/>
                </a:rPr>
                <a:t>CONTENTS</a:t>
              </a:r>
              <a:endParaRPr lang="zh-CN" altLang="en-US" b="1" spc="-150" dirty="0">
                <a:solidFill>
                  <a:srgbClr val="FF0000"/>
                </a:solidFill>
                <a:latin typeface="Arial" pitchFamily="34" charset="0"/>
                <a:cs typeface="Arial" pitchFamily="34" charset="0"/>
              </a:endParaRPr>
            </a:p>
          </p:txBody>
        </p:sp>
      </p:grpSp>
      <p:sp>
        <p:nvSpPr>
          <p:cNvPr id="44" name="Freeform 8"/>
          <p:cNvSpPr>
            <a:spLocks/>
          </p:cNvSpPr>
          <p:nvPr/>
        </p:nvSpPr>
        <p:spPr bwMode="auto">
          <a:xfrm>
            <a:off x="4429772" y="4660038"/>
            <a:ext cx="4750740" cy="504000"/>
          </a:xfrm>
          <a:custGeom>
            <a:avLst/>
            <a:gdLst>
              <a:gd name="T0" fmla="*/ 0 w 658"/>
              <a:gd name="T1" fmla="*/ 0 h 49"/>
              <a:gd name="T2" fmla="*/ 658 w 658"/>
              <a:gd name="T3" fmla="*/ 0 h 49"/>
              <a:gd name="T4" fmla="*/ 658 w 658"/>
              <a:gd name="T5" fmla="*/ 49 h 49"/>
              <a:gd name="T6" fmla="*/ 17 w 658"/>
              <a:gd name="T7" fmla="*/ 49 h 49"/>
              <a:gd name="T8" fmla="*/ 0 w 658"/>
              <a:gd name="T9" fmla="*/ 0 h 49"/>
              <a:gd name="connsiteX0" fmla="*/ 0 w 10000"/>
              <a:gd name="connsiteY0" fmla="*/ 0 h 10000"/>
              <a:gd name="connsiteX1" fmla="*/ 10000 w 10000"/>
              <a:gd name="connsiteY1" fmla="*/ 0 h 10000"/>
              <a:gd name="connsiteX2" fmla="*/ 10000 w 10000"/>
              <a:gd name="connsiteY2" fmla="*/ 10000 h 10000"/>
              <a:gd name="connsiteX3" fmla="*/ 321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293 w 10000"/>
              <a:gd name="connsiteY3" fmla="*/ 9923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293" y="9923"/>
                </a:lnTo>
                <a:cubicBezTo>
                  <a:pt x="207" y="6590"/>
                  <a:pt x="86" y="3333"/>
                  <a:pt x="0" y="0"/>
                </a:cubicBezTo>
              </a:path>
            </a:pathLst>
          </a:custGeom>
          <a:solidFill>
            <a:srgbClr val="FF0000">
              <a:alpha val="6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nvGrpSpPr>
          <p:cNvPr id="46" name="组合 15"/>
          <p:cNvGrpSpPr>
            <a:grpSpLocks/>
          </p:cNvGrpSpPr>
          <p:nvPr/>
        </p:nvGrpSpPr>
        <p:grpSpPr bwMode="auto">
          <a:xfrm>
            <a:off x="4198815" y="1033171"/>
            <a:ext cx="2507624" cy="480583"/>
            <a:chOff x="4247965" y="2226784"/>
            <a:chExt cx="2892122" cy="554578"/>
          </a:xfrm>
        </p:grpSpPr>
        <p:sp>
          <p:nvSpPr>
            <p:cNvPr id="47" name="TextBox 46"/>
            <p:cNvSpPr txBox="1"/>
            <p:nvPr/>
          </p:nvSpPr>
          <p:spPr>
            <a:xfrm>
              <a:off x="4856457" y="2273215"/>
              <a:ext cx="2283630" cy="461715"/>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C00000"/>
                  </a:solidFill>
                  <a:latin typeface="微软雅黑" pitchFamily="34" charset="-122"/>
                  <a:ea typeface="微软雅黑" pitchFamily="34" charset="-122"/>
                </a:rPr>
                <a:t>学习</a:t>
              </a:r>
              <a:r>
                <a:rPr lang="zh-CN" altLang="en-US" sz="2000" b="1" dirty="0">
                  <a:solidFill>
                    <a:srgbClr val="C00000"/>
                  </a:solidFill>
                  <a:latin typeface="微软雅黑" pitchFamily="34" charset="-122"/>
                  <a:ea typeface="微软雅黑" pitchFamily="34" charset="-122"/>
                </a:rPr>
                <a:t>教育的背景</a:t>
              </a:r>
            </a:p>
          </p:txBody>
        </p:sp>
        <p:sp>
          <p:nvSpPr>
            <p:cNvPr id="48" name="圆角矩形​​ 10"/>
            <p:cNvSpPr>
              <a:spLocks noChangeArrowheads="1"/>
            </p:cNvSpPr>
            <p:nvPr/>
          </p:nvSpPr>
          <p:spPr bwMode="auto">
            <a:xfrm>
              <a:off x="4247965" y="2226784"/>
              <a:ext cx="554833" cy="554578"/>
            </a:xfrm>
            <a:prstGeom prst="roundRect">
              <a:avLst>
                <a:gd name="adj" fmla="val 16667"/>
              </a:avLst>
            </a:prstGeom>
            <a:solidFill>
              <a:srgbClr val="CC0000"/>
            </a:solidFill>
            <a:ln w="25400" algn="ctr">
              <a:solidFill>
                <a:srgbClr val="FF6600"/>
              </a:solidFill>
              <a:round/>
              <a:headEnd/>
              <a:tailEnd/>
            </a:ln>
          </p:spPr>
          <p:txBody>
            <a:bodyPr anchor="ctr"/>
            <a:lstStyle/>
            <a:p>
              <a:pPr algn="ctr" fontAlgn="auto">
                <a:spcBef>
                  <a:spcPts val="0"/>
                </a:spcBef>
                <a:spcAft>
                  <a:spcPts val="0"/>
                </a:spcAft>
                <a:defRPr/>
              </a:pPr>
              <a:r>
                <a:rPr lang="en-US" altLang="zh-CN" sz="2400" dirty="0">
                  <a:solidFill>
                    <a:schemeClr val="lt1"/>
                  </a:solidFill>
                  <a:latin typeface="Arial" pitchFamily="34" charset="0"/>
                  <a:ea typeface="微软雅黑" pitchFamily="34" charset="-122"/>
                  <a:cs typeface="Arial" pitchFamily="34" charset="0"/>
                </a:rPr>
                <a:t>1</a:t>
              </a:r>
              <a:endParaRPr lang="zh-CN" altLang="en-US" sz="2400" dirty="0">
                <a:solidFill>
                  <a:schemeClr val="lt1"/>
                </a:solidFill>
                <a:latin typeface="Arial" pitchFamily="34" charset="0"/>
                <a:ea typeface="微软雅黑" pitchFamily="34" charset="-122"/>
                <a:cs typeface="Arial" pitchFamily="34" charset="0"/>
              </a:endParaRPr>
            </a:p>
          </p:txBody>
        </p:sp>
      </p:grpSp>
      <p:grpSp>
        <p:nvGrpSpPr>
          <p:cNvPr id="49" name="组合 15"/>
          <p:cNvGrpSpPr>
            <a:grpSpLocks/>
          </p:cNvGrpSpPr>
          <p:nvPr/>
        </p:nvGrpSpPr>
        <p:grpSpPr bwMode="auto">
          <a:xfrm>
            <a:off x="4463286" y="1687846"/>
            <a:ext cx="3020585" cy="480583"/>
            <a:chOff x="4247965" y="2226784"/>
            <a:chExt cx="3483736" cy="554578"/>
          </a:xfrm>
        </p:grpSpPr>
        <p:sp>
          <p:nvSpPr>
            <p:cNvPr id="50" name="TextBox 49"/>
            <p:cNvSpPr txBox="1"/>
            <p:nvPr/>
          </p:nvSpPr>
          <p:spPr>
            <a:xfrm>
              <a:off x="4856457" y="2273215"/>
              <a:ext cx="2875244" cy="461715"/>
            </a:xfrm>
            <a:prstGeom prst="rect">
              <a:avLst/>
            </a:prstGeom>
            <a:noFill/>
          </p:spPr>
          <p:txBody>
            <a:bodyPr wrap="none">
              <a:spAutoFit/>
            </a:bodyPr>
            <a:lstStyle>
              <a:defPPr>
                <a:defRPr lang="zh-CN"/>
              </a:defPPr>
              <a:lvl1pPr fontAlgn="auto">
                <a:spcBef>
                  <a:spcPts val="0"/>
                </a:spcBef>
                <a:spcAft>
                  <a:spcPts val="0"/>
                </a:spcAft>
                <a:defRPr sz="2000" b="1">
                  <a:solidFill>
                    <a:srgbClr val="C00000"/>
                  </a:solidFill>
                  <a:latin typeface="微软雅黑" pitchFamily="34" charset="-122"/>
                  <a:ea typeface="微软雅黑" pitchFamily="34" charset="-122"/>
                </a:defRPr>
              </a:lvl1pPr>
            </a:lstStyle>
            <a:p>
              <a:r>
                <a:rPr lang="zh-CN" altLang="en-US" dirty="0" smtClean="0"/>
                <a:t>学习</a:t>
              </a:r>
              <a:r>
                <a:rPr lang="zh-CN" altLang="en-US" dirty="0"/>
                <a:t>教育的总体要求</a:t>
              </a:r>
            </a:p>
          </p:txBody>
        </p:sp>
        <p:sp>
          <p:nvSpPr>
            <p:cNvPr id="51" name="圆角矩形​​ 10"/>
            <p:cNvSpPr>
              <a:spLocks noChangeArrowheads="1"/>
            </p:cNvSpPr>
            <p:nvPr/>
          </p:nvSpPr>
          <p:spPr bwMode="auto">
            <a:xfrm>
              <a:off x="4247965" y="2226784"/>
              <a:ext cx="554833" cy="554578"/>
            </a:xfrm>
            <a:prstGeom prst="roundRect">
              <a:avLst>
                <a:gd name="adj" fmla="val 16667"/>
              </a:avLst>
            </a:prstGeom>
            <a:solidFill>
              <a:srgbClr val="CC0000"/>
            </a:solidFill>
            <a:ln w="25400" algn="ctr">
              <a:solidFill>
                <a:srgbClr val="FF6600"/>
              </a:solidFill>
              <a:round/>
              <a:headEnd/>
              <a:tailEnd/>
            </a:ln>
          </p:spPr>
          <p:txBody>
            <a:bodyPr anchor="ctr"/>
            <a:lstStyle/>
            <a:p>
              <a:pPr algn="ctr" fontAlgn="auto">
                <a:spcBef>
                  <a:spcPts val="0"/>
                </a:spcBef>
                <a:spcAft>
                  <a:spcPts val="0"/>
                </a:spcAft>
                <a:defRPr/>
              </a:pPr>
              <a:r>
                <a:rPr lang="en-US" altLang="zh-CN" sz="2400" dirty="0" smtClean="0">
                  <a:solidFill>
                    <a:schemeClr val="lt1"/>
                  </a:solidFill>
                  <a:latin typeface="Arial" pitchFamily="34" charset="0"/>
                  <a:ea typeface="微软雅黑" pitchFamily="34" charset="-122"/>
                  <a:cs typeface="Arial" pitchFamily="34" charset="0"/>
                </a:rPr>
                <a:t>2</a:t>
              </a:r>
              <a:endParaRPr lang="zh-CN" altLang="en-US" sz="2400" dirty="0">
                <a:solidFill>
                  <a:schemeClr val="lt1"/>
                </a:solidFill>
                <a:latin typeface="Arial" pitchFamily="34" charset="0"/>
                <a:ea typeface="微软雅黑" pitchFamily="34" charset="-122"/>
                <a:cs typeface="Arial" pitchFamily="34" charset="0"/>
              </a:endParaRPr>
            </a:p>
          </p:txBody>
        </p:sp>
      </p:grpSp>
      <p:grpSp>
        <p:nvGrpSpPr>
          <p:cNvPr id="52" name="组合 15"/>
          <p:cNvGrpSpPr>
            <a:grpSpLocks/>
          </p:cNvGrpSpPr>
          <p:nvPr/>
        </p:nvGrpSpPr>
        <p:grpSpPr bwMode="auto">
          <a:xfrm>
            <a:off x="4751320" y="2342521"/>
            <a:ext cx="3020585" cy="480583"/>
            <a:chOff x="4247965" y="2226784"/>
            <a:chExt cx="3483736" cy="554578"/>
          </a:xfrm>
        </p:grpSpPr>
        <p:sp>
          <p:nvSpPr>
            <p:cNvPr id="53" name="TextBox 52"/>
            <p:cNvSpPr txBox="1"/>
            <p:nvPr/>
          </p:nvSpPr>
          <p:spPr>
            <a:xfrm>
              <a:off x="4856457" y="2273215"/>
              <a:ext cx="2875244" cy="461715"/>
            </a:xfrm>
            <a:prstGeom prst="rect">
              <a:avLst/>
            </a:prstGeom>
            <a:noFill/>
          </p:spPr>
          <p:txBody>
            <a:bodyPr wrap="none">
              <a:spAutoFit/>
            </a:bodyPr>
            <a:lstStyle>
              <a:defPPr>
                <a:defRPr lang="zh-CN"/>
              </a:defPPr>
              <a:lvl1pPr fontAlgn="auto">
                <a:spcBef>
                  <a:spcPts val="0"/>
                </a:spcBef>
                <a:spcAft>
                  <a:spcPts val="0"/>
                </a:spcAft>
                <a:defRPr sz="2000" b="1">
                  <a:solidFill>
                    <a:srgbClr val="C00000"/>
                  </a:solidFill>
                  <a:latin typeface="微软雅黑" pitchFamily="34" charset="-122"/>
                  <a:ea typeface="微软雅黑" pitchFamily="34" charset="-122"/>
                </a:defRPr>
              </a:lvl1pPr>
            </a:lstStyle>
            <a:p>
              <a:pPr>
                <a:defRPr/>
              </a:pPr>
              <a:r>
                <a:rPr lang="zh-CN" altLang="en-US" dirty="0" smtClean="0"/>
                <a:t>学习</a:t>
              </a:r>
              <a:r>
                <a:rPr lang="zh-CN" altLang="en-US" dirty="0"/>
                <a:t>教育的具体内容</a:t>
              </a:r>
            </a:p>
          </p:txBody>
        </p:sp>
        <p:sp>
          <p:nvSpPr>
            <p:cNvPr id="54" name="圆角矩形​​ 10"/>
            <p:cNvSpPr>
              <a:spLocks noChangeArrowheads="1"/>
            </p:cNvSpPr>
            <p:nvPr/>
          </p:nvSpPr>
          <p:spPr bwMode="auto">
            <a:xfrm>
              <a:off x="4247965" y="2226784"/>
              <a:ext cx="554833" cy="554578"/>
            </a:xfrm>
            <a:prstGeom prst="roundRect">
              <a:avLst>
                <a:gd name="adj" fmla="val 16667"/>
              </a:avLst>
            </a:prstGeom>
            <a:solidFill>
              <a:srgbClr val="CC0000"/>
            </a:solidFill>
            <a:ln w="25400" algn="ctr">
              <a:solidFill>
                <a:srgbClr val="FF6600"/>
              </a:solidFill>
              <a:round/>
              <a:headEnd/>
              <a:tailEnd/>
            </a:ln>
          </p:spPr>
          <p:txBody>
            <a:bodyPr anchor="ctr"/>
            <a:lstStyle/>
            <a:p>
              <a:pPr algn="ctr" fontAlgn="auto">
                <a:spcBef>
                  <a:spcPts val="0"/>
                </a:spcBef>
                <a:spcAft>
                  <a:spcPts val="0"/>
                </a:spcAft>
                <a:defRPr/>
              </a:pPr>
              <a:r>
                <a:rPr lang="en-US" altLang="zh-CN" sz="2400" dirty="0" smtClean="0">
                  <a:solidFill>
                    <a:schemeClr val="lt1"/>
                  </a:solidFill>
                  <a:latin typeface="Arial" pitchFamily="34" charset="0"/>
                  <a:ea typeface="微软雅黑" pitchFamily="34" charset="-122"/>
                  <a:cs typeface="Arial" pitchFamily="34" charset="0"/>
                </a:rPr>
                <a:t>3</a:t>
              </a:r>
              <a:endParaRPr lang="zh-CN" altLang="en-US" sz="2400" dirty="0">
                <a:solidFill>
                  <a:schemeClr val="lt1"/>
                </a:solidFill>
                <a:latin typeface="Arial" pitchFamily="34" charset="0"/>
                <a:ea typeface="微软雅黑" pitchFamily="34" charset="-122"/>
                <a:cs typeface="Arial" pitchFamily="34" charset="0"/>
              </a:endParaRPr>
            </a:p>
          </p:txBody>
        </p:sp>
      </p:grpSp>
      <p:grpSp>
        <p:nvGrpSpPr>
          <p:cNvPr id="55" name="组合 15"/>
          <p:cNvGrpSpPr>
            <a:grpSpLocks/>
          </p:cNvGrpSpPr>
          <p:nvPr/>
        </p:nvGrpSpPr>
        <p:grpSpPr bwMode="auto">
          <a:xfrm>
            <a:off x="5039350" y="2997196"/>
            <a:ext cx="3020585" cy="480583"/>
            <a:chOff x="4247965" y="2226784"/>
            <a:chExt cx="3483736" cy="554578"/>
          </a:xfrm>
        </p:grpSpPr>
        <p:sp>
          <p:nvSpPr>
            <p:cNvPr id="56" name="TextBox 55"/>
            <p:cNvSpPr txBox="1"/>
            <p:nvPr/>
          </p:nvSpPr>
          <p:spPr>
            <a:xfrm>
              <a:off x="4856457" y="2273215"/>
              <a:ext cx="2875244" cy="461715"/>
            </a:xfrm>
            <a:prstGeom prst="rect">
              <a:avLst/>
            </a:prstGeom>
            <a:noFill/>
          </p:spPr>
          <p:txBody>
            <a:bodyPr wrap="none">
              <a:spAutoFit/>
            </a:bodyPr>
            <a:lstStyle>
              <a:defPPr>
                <a:defRPr lang="zh-CN"/>
              </a:defPPr>
              <a:lvl1pPr fontAlgn="auto">
                <a:spcBef>
                  <a:spcPts val="0"/>
                </a:spcBef>
                <a:spcAft>
                  <a:spcPts val="0"/>
                </a:spcAft>
                <a:defRPr sz="2000" b="1">
                  <a:solidFill>
                    <a:srgbClr val="C00000"/>
                  </a:solidFill>
                  <a:latin typeface="微软雅黑" pitchFamily="34" charset="-122"/>
                  <a:ea typeface="微软雅黑" pitchFamily="34" charset="-122"/>
                </a:defRPr>
              </a:lvl1pPr>
            </a:lstStyle>
            <a:p>
              <a:pPr>
                <a:defRPr/>
              </a:pPr>
              <a:r>
                <a:rPr lang="zh-CN" altLang="en-US" dirty="0" smtClean="0"/>
                <a:t>学习</a:t>
              </a:r>
              <a:r>
                <a:rPr lang="zh-CN" altLang="en-US" dirty="0"/>
                <a:t>教育的主要措施</a:t>
              </a:r>
            </a:p>
          </p:txBody>
        </p:sp>
        <p:sp>
          <p:nvSpPr>
            <p:cNvPr id="57" name="圆角矩形​​ 10"/>
            <p:cNvSpPr>
              <a:spLocks noChangeArrowheads="1"/>
            </p:cNvSpPr>
            <p:nvPr/>
          </p:nvSpPr>
          <p:spPr bwMode="auto">
            <a:xfrm>
              <a:off x="4247965" y="2226784"/>
              <a:ext cx="554833" cy="554578"/>
            </a:xfrm>
            <a:prstGeom prst="roundRect">
              <a:avLst>
                <a:gd name="adj" fmla="val 16667"/>
              </a:avLst>
            </a:prstGeom>
            <a:solidFill>
              <a:srgbClr val="CC0000"/>
            </a:solidFill>
            <a:ln w="25400" algn="ctr">
              <a:solidFill>
                <a:srgbClr val="FF6600"/>
              </a:solidFill>
              <a:round/>
              <a:headEnd/>
              <a:tailEnd/>
            </a:ln>
          </p:spPr>
          <p:txBody>
            <a:bodyPr anchor="ctr"/>
            <a:lstStyle/>
            <a:p>
              <a:pPr algn="ctr" fontAlgn="auto">
                <a:spcBef>
                  <a:spcPts val="0"/>
                </a:spcBef>
                <a:spcAft>
                  <a:spcPts val="0"/>
                </a:spcAft>
                <a:defRPr/>
              </a:pPr>
              <a:r>
                <a:rPr lang="en-US" altLang="zh-CN" sz="2400" dirty="0" smtClean="0">
                  <a:solidFill>
                    <a:schemeClr val="lt1"/>
                  </a:solidFill>
                  <a:latin typeface="Arial" pitchFamily="34" charset="0"/>
                  <a:ea typeface="微软雅黑" pitchFamily="34" charset="-122"/>
                  <a:cs typeface="Arial" pitchFamily="34" charset="0"/>
                </a:rPr>
                <a:t>4</a:t>
              </a:r>
              <a:endParaRPr lang="zh-CN" altLang="en-US" sz="2400" dirty="0">
                <a:solidFill>
                  <a:schemeClr val="lt1"/>
                </a:solidFill>
                <a:latin typeface="Arial" pitchFamily="34" charset="0"/>
                <a:ea typeface="微软雅黑" pitchFamily="34" charset="-122"/>
                <a:cs typeface="Arial" pitchFamily="34" charset="0"/>
              </a:endParaRPr>
            </a:p>
          </p:txBody>
        </p:sp>
      </p:grpSp>
      <p:grpSp>
        <p:nvGrpSpPr>
          <p:cNvPr id="58" name="组合 15"/>
          <p:cNvGrpSpPr>
            <a:grpSpLocks/>
          </p:cNvGrpSpPr>
          <p:nvPr/>
        </p:nvGrpSpPr>
        <p:grpSpPr bwMode="auto">
          <a:xfrm>
            <a:off x="5327382" y="3651870"/>
            <a:ext cx="3020585" cy="480583"/>
            <a:chOff x="4247965" y="2226784"/>
            <a:chExt cx="3483736" cy="554578"/>
          </a:xfrm>
        </p:grpSpPr>
        <p:sp>
          <p:nvSpPr>
            <p:cNvPr id="59" name="TextBox 58"/>
            <p:cNvSpPr txBox="1"/>
            <p:nvPr/>
          </p:nvSpPr>
          <p:spPr>
            <a:xfrm>
              <a:off x="4856457" y="2273215"/>
              <a:ext cx="2875244" cy="461715"/>
            </a:xfrm>
            <a:prstGeom prst="rect">
              <a:avLst/>
            </a:prstGeom>
            <a:noFill/>
          </p:spPr>
          <p:txBody>
            <a:bodyPr wrap="none">
              <a:spAutoFit/>
            </a:bodyPr>
            <a:lstStyle>
              <a:defPPr>
                <a:defRPr lang="zh-CN"/>
              </a:defPPr>
              <a:lvl1pPr fontAlgn="auto">
                <a:spcBef>
                  <a:spcPts val="0"/>
                </a:spcBef>
                <a:spcAft>
                  <a:spcPts val="0"/>
                </a:spcAft>
                <a:defRPr sz="2000" b="1">
                  <a:solidFill>
                    <a:srgbClr val="C00000"/>
                  </a:solidFill>
                  <a:latin typeface="微软雅黑" pitchFamily="34" charset="-122"/>
                  <a:ea typeface="微软雅黑" pitchFamily="34" charset="-122"/>
                </a:defRPr>
              </a:lvl1pPr>
            </a:lstStyle>
            <a:p>
              <a:pPr>
                <a:defRPr/>
              </a:pPr>
              <a:r>
                <a:rPr lang="zh-CN" altLang="en-US" dirty="0" smtClean="0"/>
                <a:t>学习</a:t>
              </a:r>
              <a:r>
                <a:rPr lang="zh-CN" altLang="en-US" dirty="0"/>
                <a:t>教育的组织领导</a:t>
              </a:r>
            </a:p>
          </p:txBody>
        </p:sp>
        <p:sp>
          <p:nvSpPr>
            <p:cNvPr id="60" name="圆角矩形​​ 10"/>
            <p:cNvSpPr>
              <a:spLocks noChangeArrowheads="1"/>
            </p:cNvSpPr>
            <p:nvPr/>
          </p:nvSpPr>
          <p:spPr bwMode="auto">
            <a:xfrm>
              <a:off x="4247965" y="2226784"/>
              <a:ext cx="554833" cy="554578"/>
            </a:xfrm>
            <a:prstGeom prst="roundRect">
              <a:avLst>
                <a:gd name="adj" fmla="val 16667"/>
              </a:avLst>
            </a:prstGeom>
            <a:solidFill>
              <a:srgbClr val="CC0000"/>
            </a:solidFill>
            <a:ln w="25400" algn="ctr">
              <a:solidFill>
                <a:srgbClr val="FF6600"/>
              </a:solidFill>
              <a:round/>
              <a:headEnd/>
              <a:tailEnd/>
            </a:ln>
          </p:spPr>
          <p:txBody>
            <a:bodyPr anchor="ctr"/>
            <a:lstStyle/>
            <a:p>
              <a:pPr algn="ctr" fontAlgn="auto">
                <a:spcBef>
                  <a:spcPts val="0"/>
                </a:spcBef>
                <a:spcAft>
                  <a:spcPts val="0"/>
                </a:spcAft>
                <a:defRPr/>
              </a:pPr>
              <a:r>
                <a:rPr lang="en-US" altLang="zh-CN" sz="2400" dirty="0" smtClean="0">
                  <a:solidFill>
                    <a:schemeClr val="lt1"/>
                  </a:solidFill>
                  <a:latin typeface="Arial" pitchFamily="34" charset="0"/>
                  <a:ea typeface="微软雅黑" pitchFamily="34" charset="-122"/>
                  <a:cs typeface="Arial" pitchFamily="34" charset="0"/>
                </a:rPr>
                <a:t>5</a:t>
              </a:r>
              <a:endParaRPr lang="zh-CN" altLang="en-US" sz="2400" dirty="0">
                <a:solidFill>
                  <a:schemeClr val="lt1"/>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2321204023"/>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right)">
                                      <p:cBhvr>
                                        <p:cTn id="11" dur="500"/>
                                        <p:tgtEl>
                                          <p:spTgt spid="44"/>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1+#ppt_w/2"/>
                                          </p:val>
                                        </p:tav>
                                        <p:tav tm="100000">
                                          <p:val>
                                            <p:strVal val="#ppt_x"/>
                                          </p:val>
                                        </p:tav>
                                      </p:tavLst>
                                    </p:anim>
                                    <p:anim calcmode="lin" valueType="num">
                                      <p:cBhvr additive="base">
                                        <p:cTn id="22" dur="500" fill="hold"/>
                                        <p:tgtEl>
                                          <p:spTgt spid="46"/>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500" fill="hold"/>
                                        <p:tgtEl>
                                          <p:spTgt spid="49"/>
                                        </p:tgtEl>
                                        <p:attrNameLst>
                                          <p:attrName>ppt_x</p:attrName>
                                        </p:attrNameLst>
                                      </p:cBhvr>
                                      <p:tavLst>
                                        <p:tav tm="0">
                                          <p:val>
                                            <p:strVal val="1+#ppt_w/2"/>
                                          </p:val>
                                        </p:tav>
                                        <p:tav tm="100000">
                                          <p:val>
                                            <p:strVal val="#ppt_x"/>
                                          </p:val>
                                        </p:tav>
                                      </p:tavLst>
                                    </p:anim>
                                    <p:anim calcmode="lin" valueType="num">
                                      <p:cBhvr additive="base">
                                        <p:cTn id="27" dur="500" fill="hold"/>
                                        <p:tgtEl>
                                          <p:spTgt spid="49"/>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1+#ppt_w/2"/>
                                          </p:val>
                                        </p:tav>
                                        <p:tav tm="100000">
                                          <p:val>
                                            <p:strVal val="#ppt_x"/>
                                          </p:val>
                                        </p:tav>
                                      </p:tavLst>
                                    </p:anim>
                                    <p:anim calcmode="lin" valueType="num">
                                      <p:cBhvr additive="base">
                                        <p:cTn id="32" dur="500" fill="hold"/>
                                        <p:tgtEl>
                                          <p:spTgt spid="52"/>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500" fill="hold"/>
                                        <p:tgtEl>
                                          <p:spTgt spid="55"/>
                                        </p:tgtEl>
                                        <p:attrNameLst>
                                          <p:attrName>ppt_x</p:attrName>
                                        </p:attrNameLst>
                                      </p:cBhvr>
                                      <p:tavLst>
                                        <p:tav tm="0">
                                          <p:val>
                                            <p:strVal val="1+#ppt_w/2"/>
                                          </p:val>
                                        </p:tav>
                                        <p:tav tm="100000">
                                          <p:val>
                                            <p:strVal val="#ppt_x"/>
                                          </p:val>
                                        </p:tav>
                                      </p:tavLst>
                                    </p:anim>
                                    <p:anim calcmode="lin" valueType="num">
                                      <p:cBhvr additive="base">
                                        <p:cTn id="37" dur="500" fill="hold"/>
                                        <p:tgtEl>
                                          <p:spTgt spid="55"/>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2"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1+#ppt_w/2"/>
                                          </p:val>
                                        </p:tav>
                                        <p:tav tm="100000">
                                          <p:val>
                                            <p:strVal val="#ppt_x"/>
                                          </p:val>
                                        </p:tav>
                                      </p:tavLst>
                                    </p:anim>
                                    <p:anim calcmode="lin" valueType="num">
                                      <p:cBhvr additive="base">
                                        <p:cTn id="42"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433840" y="165869"/>
            <a:ext cx="3570208" cy="461665"/>
          </a:xfrm>
          <a:prstGeom prst="rect">
            <a:avLst/>
          </a:prstGeom>
        </p:spPr>
        <p:txBody>
          <a:bodyPr wrap="none">
            <a:spAutoFit/>
          </a:bodyPr>
          <a:lstStyle/>
          <a:p>
            <a:r>
              <a:rPr lang="zh-CN" altLang="en-US" sz="2400" b="1" dirty="0">
                <a:latin typeface="微软雅黑" pitchFamily="34" charset="-122"/>
                <a:ea typeface="微软雅黑" pitchFamily="34" charset="-122"/>
              </a:rPr>
              <a:t>学习教育要注重分类指导</a:t>
            </a:r>
          </a:p>
        </p:txBody>
      </p:sp>
      <p:sp>
        <p:nvSpPr>
          <p:cNvPr id="10" name="矩形 9"/>
          <p:cNvSpPr/>
          <p:nvPr/>
        </p:nvSpPr>
        <p:spPr>
          <a:xfrm>
            <a:off x="683568" y="968410"/>
            <a:ext cx="8049579" cy="523220"/>
          </a:xfrm>
          <a:prstGeom prst="rect">
            <a:avLst/>
          </a:prstGeom>
        </p:spPr>
        <p:txBody>
          <a:bodyPr wrap="square">
            <a:spAutoFit/>
          </a:bodyPr>
          <a:lstStyle/>
          <a:p>
            <a:r>
              <a:rPr lang="zh-CN" altLang="en-US" dirty="0">
                <a:latin typeface="微软雅黑" pitchFamily="34" charset="-122"/>
                <a:ea typeface="微软雅黑" pitchFamily="34" charset="-122"/>
              </a:rPr>
              <a:t>县（市、区）党委和企业、学校等基层党委要根据不同领域、不同行业、不同单位特点，对学习教育的内容安排、组织方式等提出具体要求。</a:t>
            </a:r>
          </a:p>
        </p:txBody>
      </p:sp>
      <p:grpSp>
        <p:nvGrpSpPr>
          <p:cNvPr id="13" name="组合 12"/>
          <p:cNvGrpSpPr/>
          <p:nvPr/>
        </p:nvGrpSpPr>
        <p:grpSpPr>
          <a:xfrm>
            <a:off x="432962" y="3386825"/>
            <a:ext cx="8459518" cy="297295"/>
            <a:chOff x="1222834" y="2842534"/>
            <a:chExt cx="6590320" cy="189058"/>
          </a:xfrm>
        </p:grpSpPr>
        <p:sp>
          <p:nvSpPr>
            <p:cNvPr id="14" name="圆角矩形 13"/>
            <p:cNvSpPr/>
            <p:nvPr/>
          </p:nvSpPr>
          <p:spPr>
            <a:xfrm>
              <a:off x="1222834" y="2842534"/>
              <a:ext cx="6590320" cy="189058"/>
            </a:xfrm>
            <a:prstGeom prst="roundRect">
              <a:avLst>
                <a:gd name="adj" fmla="val 50000"/>
              </a:avLst>
            </a:prstGeom>
            <a:solidFill>
              <a:schemeClr val="bg1">
                <a:lumMod val="7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solidFill>
                  <a:schemeClr val="bg1"/>
                </a:solidFill>
              </a:endParaRPr>
            </a:p>
          </p:txBody>
        </p:sp>
        <p:sp>
          <p:nvSpPr>
            <p:cNvPr id="15" name="椭圆 14"/>
            <p:cNvSpPr/>
            <p:nvPr/>
          </p:nvSpPr>
          <p:spPr>
            <a:xfrm>
              <a:off x="1818634" y="2862626"/>
              <a:ext cx="148854" cy="148874"/>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solidFill>
                  <a:schemeClr val="bg1"/>
                </a:solidFill>
              </a:endParaRPr>
            </a:p>
          </p:txBody>
        </p:sp>
        <p:sp>
          <p:nvSpPr>
            <p:cNvPr id="16" name="椭圆 15"/>
            <p:cNvSpPr/>
            <p:nvPr/>
          </p:nvSpPr>
          <p:spPr>
            <a:xfrm>
              <a:off x="3458197" y="2862624"/>
              <a:ext cx="147663" cy="148874"/>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solidFill>
                  <a:schemeClr val="bg1"/>
                </a:solidFill>
              </a:endParaRPr>
            </a:p>
          </p:txBody>
        </p:sp>
        <p:sp>
          <p:nvSpPr>
            <p:cNvPr id="17" name="椭圆 16"/>
            <p:cNvSpPr/>
            <p:nvPr/>
          </p:nvSpPr>
          <p:spPr>
            <a:xfrm>
              <a:off x="5232680" y="2873305"/>
              <a:ext cx="148854" cy="148874"/>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solidFill>
                  <a:schemeClr val="bg1"/>
                </a:solidFill>
              </a:endParaRPr>
            </a:p>
          </p:txBody>
        </p:sp>
        <p:sp>
          <p:nvSpPr>
            <p:cNvPr id="52" name="椭圆 51"/>
            <p:cNvSpPr/>
            <p:nvPr/>
          </p:nvSpPr>
          <p:spPr>
            <a:xfrm>
              <a:off x="6970418" y="2866105"/>
              <a:ext cx="148854" cy="148874"/>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solidFill>
                  <a:schemeClr val="bg1"/>
                </a:solidFill>
              </a:endParaRPr>
            </a:p>
          </p:txBody>
        </p:sp>
      </p:grpSp>
      <p:grpSp>
        <p:nvGrpSpPr>
          <p:cNvPr id="18" name="组合 17"/>
          <p:cNvGrpSpPr/>
          <p:nvPr/>
        </p:nvGrpSpPr>
        <p:grpSpPr>
          <a:xfrm>
            <a:off x="600042" y="1650694"/>
            <a:ext cx="1451678" cy="1857160"/>
            <a:chOff x="1506390" y="1079904"/>
            <a:chExt cx="1451678" cy="1857160"/>
          </a:xfrm>
        </p:grpSpPr>
        <p:sp>
          <p:nvSpPr>
            <p:cNvPr id="19" name="椭圆 14"/>
            <p:cNvSpPr/>
            <p:nvPr/>
          </p:nvSpPr>
          <p:spPr bwMode="auto">
            <a:xfrm>
              <a:off x="1506390" y="1079904"/>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solidFill>
                  <a:schemeClr val="bg1"/>
                </a:solidFill>
              </a:endParaRPr>
            </a:p>
          </p:txBody>
        </p:sp>
        <p:sp>
          <p:nvSpPr>
            <p:cNvPr id="20" name="椭圆 14"/>
            <p:cNvSpPr>
              <a:spLocks/>
            </p:cNvSpPr>
            <p:nvPr/>
          </p:nvSpPr>
          <p:spPr bwMode="auto">
            <a:xfrm>
              <a:off x="1557933" y="1120600"/>
              <a:ext cx="1348022" cy="1723366"/>
            </a:xfrm>
            <a:custGeom>
              <a:avLst/>
              <a:gdLst>
                <a:gd name="T0" fmla="*/ 898229 w 683568"/>
                <a:gd name="T1" fmla="*/ 0 h 864094"/>
                <a:gd name="T2" fmla="*/ 1796457 w 683568"/>
                <a:gd name="T3" fmla="*/ 908925 h 864094"/>
                <a:gd name="T4" fmla="*/ 1516871 w 683568"/>
                <a:gd name="T5" fmla="*/ 1565408 h 864094"/>
                <a:gd name="T6" fmla="*/ 897737 w 683568"/>
                <a:gd name="T7" fmla="*/ 2297933 h 864094"/>
                <a:gd name="T8" fmla="*/ 276238 w 683568"/>
                <a:gd name="T9" fmla="*/ 1562613 h 864094"/>
                <a:gd name="T10" fmla="*/ 157308 w 683568"/>
                <a:gd name="T11" fmla="*/ 1421901 h 864094"/>
                <a:gd name="T12" fmla="*/ 155860 w 683568"/>
                <a:gd name="T13" fmla="*/ 1420189 h 864094"/>
                <a:gd name="T14" fmla="*/ 155910 w 683568"/>
                <a:gd name="T15" fmla="*/ 1420189 h 864094"/>
                <a:gd name="T16" fmla="*/ 0 w 683568"/>
                <a:gd name="T17" fmla="*/ 908925 h 864094"/>
                <a:gd name="T18" fmla="*/ 898229 w 683568"/>
                <a:gd name="T19" fmla="*/ 0 h 8640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FF0000"/>
            </a:solidFill>
            <a:ln>
              <a:noFill/>
            </a:ln>
          </p:spPr>
          <p:txBody>
            <a:bodyPr lIns="68589" tIns="34295" rIns="68589" bIns="34295"/>
            <a:lstStyle/>
            <a:p>
              <a:endParaRPr lang="zh-CN" altLang="en-US">
                <a:solidFill>
                  <a:schemeClr val="bg1"/>
                </a:solidFill>
              </a:endParaRPr>
            </a:p>
          </p:txBody>
        </p:sp>
        <p:sp>
          <p:nvSpPr>
            <p:cNvPr id="22" name="文本框 25"/>
            <p:cNvSpPr txBox="1">
              <a:spLocks noChangeArrowheads="1"/>
            </p:cNvSpPr>
            <p:nvPr/>
          </p:nvSpPr>
          <p:spPr bwMode="auto">
            <a:xfrm>
              <a:off x="1733932" y="1481068"/>
              <a:ext cx="1144879" cy="80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r>
                <a:rPr lang="zh-CN" altLang="en-US" sz="1600" dirty="0">
                  <a:solidFill>
                    <a:schemeClr val="bg1"/>
                  </a:solidFill>
                </a:rPr>
                <a:t>非公有制企业和社会</a:t>
              </a:r>
              <a:r>
                <a:rPr lang="zh-CN" altLang="en-US" sz="1600" dirty="0" smtClean="0">
                  <a:solidFill>
                    <a:schemeClr val="bg1"/>
                  </a:solidFill>
                </a:rPr>
                <a:t>组织</a:t>
              </a:r>
              <a:endParaRPr lang="zh-CN" altLang="en-US" sz="1600" dirty="0">
                <a:solidFill>
                  <a:schemeClr val="bg1"/>
                </a:solidFill>
                <a:latin typeface="+mn-ea"/>
                <a:ea typeface="+mn-ea"/>
              </a:endParaRPr>
            </a:p>
          </p:txBody>
        </p:sp>
      </p:grpSp>
      <p:grpSp>
        <p:nvGrpSpPr>
          <p:cNvPr id="25" name="组合 24"/>
          <p:cNvGrpSpPr/>
          <p:nvPr/>
        </p:nvGrpSpPr>
        <p:grpSpPr>
          <a:xfrm>
            <a:off x="2688274" y="1650694"/>
            <a:ext cx="1451678" cy="1857160"/>
            <a:chOff x="3740104" y="1079904"/>
            <a:chExt cx="1451678" cy="1857160"/>
          </a:xfrm>
        </p:grpSpPr>
        <p:sp>
          <p:nvSpPr>
            <p:cNvPr id="26" name="椭圆 14"/>
            <p:cNvSpPr/>
            <p:nvPr/>
          </p:nvSpPr>
          <p:spPr bwMode="auto">
            <a:xfrm>
              <a:off x="3740104" y="1079904"/>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solidFill>
                  <a:schemeClr val="bg1"/>
                </a:solidFill>
              </a:endParaRPr>
            </a:p>
          </p:txBody>
        </p:sp>
        <p:sp>
          <p:nvSpPr>
            <p:cNvPr id="27" name="椭圆 14"/>
            <p:cNvSpPr>
              <a:spLocks/>
            </p:cNvSpPr>
            <p:nvPr/>
          </p:nvSpPr>
          <p:spPr bwMode="auto">
            <a:xfrm>
              <a:off x="3791933" y="1127746"/>
              <a:ext cx="1348022" cy="1724557"/>
            </a:xfrm>
            <a:custGeom>
              <a:avLst/>
              <a:gdLst>
                <a:gd name="T0" fmla="*/ 898229 w 683568"/>
                <a:gd name="T1" fmla="*/ 0 h 864094"/>
                <a:gd name="T2" fmla="*/ 1796457 w 683568"/>
                <a:gd name="T3" fmla="*/ 908925 h 864094"/>
                <a:gd name="T4" fmla="*/ 1516871 w 683568"/>
                <a:gd name="T5" fmla="*/ 1565408 h 864094"/>
                <a:gd name="T6" fmla="*/ 897737 w 683568"/>
                <a:gd name="T7" fmla="*/ 2297933 h 864094"/>
                <a:gd name="T8" fmla="*/ 276238 w 683568"/>
                <a:gd name="T9" fmla="*/ 1562613 h 864094"/>
                <a:gd name="T10" fmla="*/ 157308 w 683568"/>
                <a:gd name="T11" fmla="*/ 1421901 h 864094"/>
                <a:gd name="T12" fmla="*/ 155860 w 683568"/>
                <a:gd name="T13" fmla="*/ 1420189 h 864094"/>
                <a:gd name="T14" fmla="*/ 155910 w 683568"/>
                <a:gd name="T15" fmla="*/ 1420189 h 864094"/>
                <a:gd name="T16" fmla="*/ 0 w 683568"/>
                <a:gd name="T17" fmla="*/ 908925 h 864094"/>
                <a:gd name="T18" fmla="*/ 898229 w 683568"/>
                <a:gd name="T19" fmla="*/ 0 h 8640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FF9201"/>
            </a:solidFill>
            <a:ln>
              <a:noFill/>
            </a:ln>
          </p:spPr>
          <p:txBody>
            <a:bodyPr lIns="68589" tIns="34295" rIns="68589" bIns="34295"/>
            <a:lstStyle/>
            <a:p>
              <a:endParaRPr lang="zh-CN" altLang="en-US">
                <a:solidFill>
                  <a:schemeClr val="bg1"/>
                </a:solidFill>
              </a:endParaRPr>
            </a:p>
          </p:txBody>
        </p:sp>
        <p:sp>
          <p:nvSpPr>
            <p:cNvPr id="29" name="文本框 28"/>
            <p:cNvSpPr txBox="1">
              <a:spLocks noChangeArrowheads="1"/>
            </p:cNvSpPr>
            <p:nvPr/>
          </p:nvSpPr>
          <p:spPr bwMode="auto">
            <a:xfrm>
              <a:off x="4007388" y="1373099"/>
              <a:ext cx="1033200" cy="105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r>
                <a:rPr lang="zh-CN" altLang="en-US" sz="1600" dirty="0">
                  <a:solidFill>
                    <a:schemeClr val="bg1"/>
                  </a:solidFill>
                </a:rPr>
                <a:t>党员人数少、党员流动性强的党组</a:t>
              </a:r>
              <a:endParaRPr lang="en-US" altLang="zh-CN" sz="1600" dirty="0">
                <a:solidFill>
                  <a:schemeClr val="bg1"/>
                </a:solidFill>
              </a:endParaRPr>
            </a:p>
          </p:txBody>
        </p:sp>
      </p:grpSp>
      <p:grpSp>
        <p:nvGrpSpPr>
          <p:cNvPr id="30" name="组合 29"/>
          <p:cNvGrpSpPr/>
          <p:nvPr/>
        </p:nvGrpSpPr>
        <p:grpSpPr>
          <a:xfrm>
            <a:off x="4949809" y="1632483"/>
            <a:ext cx="1451678" cy="1857160"/>
            <a:chOff x="5973819" y="1079904"/>
            <a:chExt cx="1451678" cy="1857160"/>
          </a:xfrm>
        </p:grpSpPr>
        <p:sp>
          <p:nvSpPr>
            <p:cNvPr id="31" name="椭圆 14"/>
            <p:cNvSpPr/>
            <p:nvPr/>
          </p:nvSpPr>
          <p:spPr bwMode="auto">
            <a:xfrm>
              <a:off x="5973819" y="1079904"/>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solidFill>
                  <a:schemeClr val="bg1"/>
                </a:solidFill>
              </a:endParaRPr>
            </a:p>
          </p:txBody>
        </p:sp>
        <p:sp>
          <p:nvSpPr>
            <p:cNvPr id="32" name="椭圆 14"/>
            <p:cNvSpPr>
              <a:spLocks/>
            </p:cNvSpPr>
            <p:nvPr/>
          </p:nvSpPr>
          <p:spPr bwMode="auto">
            <a:xfrm>
              <a:off x="6025933" y="1127746"/>
              <a:ext cx="1348022" cy="1724557"/>
            </a:xfrm>
            <a:custGeom>
              <a:avLst/>
              <a:gdLst>
                <a:gd name="T0" fmla="*/ 898229 w 683568"/>
                <a:gd name="T1" fmla="*/ 0 h 864094"/>
                <a:gd name="T2" fmla="*/ 1796457 w 683568"/>
                <a:gd name="T3" fmla="*/ 908925 h 864094"/>
                <a:gd name="T4" fmla="*/ 1516871 w 683568"/>
                <a:gd name="T5" fmla="*/ 1565408 h 864094"/>
                <a:gd name="T6" fmla="*/ 897737 w 683568"/>
                <a:gd name="T7" fmla="*/ 2297933 h 864094"/>
                <a:gd name="T8" fmla="*/ 276238 w 683568"/>
                <a:gd name="T9" fmla="*/ 1562613 h 864094"/>
                <a:gd name="T10" fmla="*/ 157308 w 683568"/>
                <a:gd name="T11" fmla="*/ 1421901 h 864094"/>
                <a:gd name="T12" fmla="*/ 155860 w 683568"/>
                <a:gd name="T13" fmla="*/ 1420189 h 864094"/>
                <a:gd name="T14" fmla="*/ 155910 w 683568"/>
                <a:gd name="T15" fmla="*/ 1420189 h 864094"/>
                <a:gd name="T16" fmla="*/ 0 w 683568"/>
                <a:gd name="T17" fmla="*/ 908925 h 864094"/>
                <a:gd name="T18" fmla="*/ 898229 w 683568"/>
                <a:gd name="T19" fmla="*/ 0 h 8640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FF0000"/>
            </a:solidFill>
            <a:ln>
              <a:noFill/>
            </a:ln>
          </p:spPr>
          <p:txBody>
            <a:bodyPr lIns="68589" tIns="34295" rIns="68589" bIns="34295"/>
            <a:lstStyle/>
            <a:p>
              <a:endParaRPr lang="zh-CN" altLang="en-US">
                <a:solidFill>
                  <a:schemeClr val="bg1"/>
                </a:solidFill>
              </a:endParaRPr>
            </a:p>
          </p:txBody>
        </p:sp>
        <p:sp>
          <p:nvSpPr>
            <p:cNvPr id="34" name="文本框 29"/>
            <p:cNvSpPr txBox="1">
              <a:spLocks noChangeArrowheads="1"/>
            </p:cNvSpPr>
            <p:nvPr/>
          </p:nvSpPr>
          <p:spPr bwMode="auto">
            <a:xfrm>
              <a:off x="6206814" y="1325066"/>
              <a:ext cx="973372" cy="105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algn="ctr"/>
              <a:r>
                <a:rPr lang="zh-CN" altLang="en-US" sz="1600" dirty="0" smtClean="0">
                  <a:solidFill>
                    <a:schemeClr val="bg1"/>
                  </a:solidFill>
                </a:rPr>
                <a:t>流动党</a:t>
              </a:r>
              <a:endParaRPr lang="en-US" altLang="zh-CN" sz="1600" dirty="0" smtClean="0">
                <a:solidFill>
                  <a:schemeClr val="bg1"/>
                </a:solidFill>
              </a:endParaRPr>
            </a:p>
            <a:p>
              <a:pPr algn="ctr"/>
              <a:r>
                <a:rPr lang="zh-CN" altLang="en-US" sz="1600" dirty="0" smtClean="0">
                  <a:solidFill>
                    <a:schemeClr val="bg1"/>
                  </a:solidFill>
                </a:rPr>
                <a:t>员</a:t>
              </a:r>
              <a:r>
                <a:rPr lang="zh-CN" altLang="en-US" sz="1600" dirty="0">
                  <a:solidFill>
                    <a:schemeClr val="bg1"/>
                  </a:solidFill>
                </a:rPr>
                <a:t>，流入地、流出地</a:t>
              </a:r>
              <a:r>
                <a:rPr lang="zh-CN" altLang="en-US" sz="1600" dirty="0" smtClean="0">
                  <a:solidFill>
                    <a:schemeClr val="bg1"/>
                  </a:solidFill>
                </a:rPr>
                <a:t>党组织</a:t>
              </a:r>
              <a:endParaRPr lang="zh-CN" altLang="en-US" sz="1600" dirty="0">
                <a:solidFill>
                  <a:schemeClr val="bg1"/>
                </a:solidFill>
                <a:latin typeface="Arial Black" pitchFamily="34" charset="0"/>
              </a:endParaRPr>
            </a:p>
          </p:txBody>
        </p:sp>
      </p:grpSp>
      <p:grpSp>
        <p:nvGrpSpPr>
          <p:cNvPr id="54" name="组合 53"/>
          <p:cNvGrpSpPr/>
          <p:nvPr/>
        </p:nvGrpSpPr>
        <p:grpSpPr>
          <a:xfrm>
            <a:off x="7180418" y="1632483"/>
            <a:ext cx="1451678" cy="1857160"/>
            <a:chOff x="3740104" y="1079904"/>
            <a:chExt cx="1451678" cy="1857160"/>
          </a:xfrm>
        </p:grpSpPr>
        <p:sp>
          <p:nvSpPr>
            <p:cNvPr id="55" name="椭圆 14"/>
            <p:cNvSpPr/>
            <p:nvPr/>
          </p:nvSpPr>
          <p:spPr bwMode="auto">
            <a:xfrm>
              <a:off x="3740104" y="1079904"/>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solidFill>
                  <a:schemeClr val="bg1"/>
                </a:solidFill>
              </a:endParaRPr>
            </a:p>
          </p:txBody>
        </p:sp>
        <p:sp>
          <p:nvSpPr>
            <p:cNvPr id="56" name="椭圆 14"/>
            <p:cNvSpPr>
              <a:spLocks/>
            </p:cNvSpPr>
            <p:nvPr/>
          </p:nvSpPr>
          <p:spPr bwMode="auto">
            <a:xfrm>
              <a:off x="3791933" y="1127746"/>
              <a:ext cx="1348022" cy="1724557"/>
            </a:xfrm>
            <a:custGeom>
              <a:avLst/>
              <a:gdLst>
                <a:gd name="T0" fmla="*/ 898229 w 683568"/>
                <a:gd name="T1" fmla="*/ 0 h 864094"/>
                <a:gd name="T2" fmla="*/ 1796457 w 683568"/>
                <a:gd name="T3" fmla="*/ 908925 h 864094"/>
                <a:gd name="T4" fmla="*/ 1516871 w 683568"/>
                <a:gd name="T5" fmla="*/ 1565408 h 864094"/>
                <a:gd name="T6" fmla="*/ 897737 w 683568"/>
                <a:gd name="T7" fmla="*/ 2297933 h 864094"/>
                <a:gd name="T8" fmla="*/ 276238 w 683568"/>
                <a:gd name="T9" fmla="*/ 1562613 h 864094"/>
                <a:gd name="T10" fmla="*/ 157308 w 683568"/>
                <a:gd name="T11" fmla="*/ 1421901 h 864094"/>
                <a:gd name="T12" fmla="*/ 155860 w 683568"/>
                <a:gd name="T13" fmla="*/ 1420189 h 864094"/>
                <a:gd name="T14" fmla="*/ 155910 w 683568"/>
                <a:gd name="T15" fmla="*/ 1420189 h 864094"/>
                <a:gd name="T16" fmla="*/ 0 w 683568"/>
                <a:gd name="T17" fmla="*/ 908925 h 864094"/>
                <a:gd name="T18" fmla="*/ 898229 w 683568"/>
                <a:gd name="T19" fmla="*/ 0 h 8640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FF9201"/>
            </a:solidFill>
            <a:ln>
              <a:noFill/>
            </a:ln>
          </p:spPr>
          <p:txBody>
            <a:bodyPr lIns="68589" tIns="34295" rIns="68589" bIns="34295"/>
            <a:lstStyle/>
            <a:p>
              <a:endParaRPr lang="zh-CN" altLang="en-US">
                <a:solidFill>
                  <a:schemeClr val="bg1"/>
                </a:solidFill>
              </a:endParaRPr>
            </a:p>
          </p:txBody>
        </p:sp>
        <p:sp>
          <p:nvSpPr>
            <p:cNvPr id="58" name="文本框 28"/>
            <p:cNvSpPr txBox="1">
              <a:spLocks noChangeArrowheads="1"/>
            </p:cNvSpPr>
            <p:nvPr/>
          </p:nvSpPr>
          <p:spPr bwMode="auto">
            <a:xfrm>
              <a:off x="4007099" y="1299091"/>
              <a:ext cx="1085027" cy="105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r>
                <a:rPr lang="zh-CN" altLang="en-US" sz="1600" dirty="0">
                  <a:solidFill>
                    <a:schemeClr val="bg1"/>
                  </a:solidFill>
                </a:rPr>
                <a:t>离退休干部职工党员及年老体弱党员</a:t>
              </a:r>
              <a:endParaRPr lang="zh-CN" altLang="en-US" sz="1600" dirty="0">
                <a:solidFill>
                  <a:schemeClr val="bg1"/>
                </a:solidFill>
                <a:latin typeface="+mn-ea"/>
                <a:ea typeface="+mn-ea"/>
              </a:endParaRPr>
            </a:p>
          </p:txBody>
        </p:sp>
      </p:grpSp>
      <p:sp>
        <p:nvSpPr>
          <p:cNvPr id="59" name="矩形 58"/>
          <p:cNvSpPr/>
          <p:nvPr/>
        </p:nvSpPr>
        <p:spPr>
          <a:xfrm>
            <a:off x="520639" y="3795886"/>
            <a:ext cx="1478967" cy="738664"/>
          </a:xfrm>
          <a:prstGeom prst="rect">
            <a:avLst/>
          </a:prstGeom>
        </p:spPr>
        <p:txBody>
          <a:bodyPr wrap="square">
            <a:spAutoFit/>
          </a:bodyPr>
          <a:lstStyle/>
          <a:p>
            <a:r>
              <a:rPr lang="zh-CN" altLang="en-US" dirty="0">
                <a:latin typeface="微软雅黑" pitchFamily="34" charset="-122"/>
                <a:ea typeface="微软雅黑" pitchFamily="34" charset="-122"/>
              </a:rPr>
              <a:t>可因企制宜、因岗制宜，灵活</a:t>
            </a:r>
            <a:r>
              <a:rPr lang="zh-CN" altLang="en-US" dirty="0" smtClean="0">
                <a:latin typeface="微软雅黑" pitchFamily="34" charset="-122"/>
                <a:ea typeface="微软雅黑" pitchFamily="34" charset="-122"/>
              </a:rPr>
              <a:t>安排</a:t>
            </a:r>
            <a:r>
              <a:rPr lang="zh-CN" altLang="en-US" dirty="0">
                <a:latin typeface="微软雅黑" pitchFamily="34" charset="-122"/>
                <a:ea typeface="微软雅黑" pitchFamily="34" charset="-122"/>
              </a:rPr>
              <a:t>。</a:t>
            </a:r>
            <a:endParaRPr lang="en-US" altLang="zh-CN" dirty="0">
              <a:latin typeface="微软雅黑" pitchFamily="34" charset="-122"/>
              <a:ea typeface="微软雅黑" pitchFamily="34" charset="-122"/>
            </a:endParaRPr>
          </a:p>
        </p:txBody>
      </p:sp>
      <p:sp>
        <p:nvSpPr>
          <p:cNvPr id="60" name="矩形 59"/>
          <p:cNvSpPr/>
          <p:nvPr/>
        </p:nvSpPr>
        <p:spPr>
          <a:xfrm>
            <a:off x="2483768" y="3778463"/>
            <a:ext cx="1728192" cy="1169551"/>
          </a:xfrm>
          <a:prstGeom prst="rect">
            <a:avLst/>
          </a:prstGeom>
        </p:spPr>
        <p:txBody>
          <a:bodyPr wrap="square">
            <a:spAutoFit/>
          </a:bodyPr>
          <a:lstStyle/>
          <a:p>
            <a:r>
              <a:rPr lang="zh-CN" altLang="en-US" dirty="0">
                <a:latin typeface="微软雅黑" pitchFamily="34" charset="-122"/>
                <a:ea typeface="微软雅黑" pitchFamily="34" charset="-122"/>
              </a:rPr>
              <a:t>可依托区域化党员服务中心，利用开放式组织生活等方式，组织党员参加学习教育。</a:t>
            </a:r>
            <a:endParaRPr lang="en-US" altLang="zh-CN" dirty="0">
              <a:latin typeface="微软雅黑" pitchFamily="34" charset="-122"/>
              <a:ea typeface="微软雅黑" pitchFamily="34" charset="-122"/>
            </a:endParaRPr>
          </a:p>
        </p:txBody>
      </p:sp>
      <p:sp>
        <p:nvSpPr>
          <p:cNvPr id="61" name="矩形 60"/>
          <p:cNvSpPr/>
          <p:nvPr/>
        </p:nvSpPr>
        <p:spPr>
          <a:xfrm>
            <a:off x="4788024" y="3723878"/>
            <a:ext cx="1922992" cy="954107"/>
          </a:xfrm>
          <a:prstGeom prst="rect">
            <a:avLst/>
          </a:prstGeom>
        </p:spPr>
        <p:txBody>
          <a:bodyPr wrap="square">
            <a:spAutoFit/>
          </a:bodyPr>
          <a:lstStyle/>
          <a:p>
            <a:r>
              <a:rPr lang="zh-CN" altLang="en-US" dirty="0">
                <a:latin typeface="微软雅黑" pitchFamily="34" charset="-122"/>
                <a:ea typeface="微软雅黑" pitchFamily="34" charset="-122"/>
              </a:rPr>
              <a:t>按照流入地为主的原则，把流动党员编入一个支部，就近就便参加学习教育。</a:t>
            </a:r>
            <a:endParaRPr lang="en-US" altLang="zh-CN" dirty="0">
              <a:latin typeface="微软雅黑" pitchFamily="34" charset="-122"/>
              <a:ea typeface="微软雅黑" pitchFamily="34" charset="-122"/>
            </a:endParaRPr>
          </a:p>
        </p:txBody>
      </p:sp>
      <p:sp>
        <p:nvSpPr>
          <p:cNvPr id="62" name="矩形 61"/>
          <p:cNvSpPr/>
          <p:nvPr/>
        </p:nvSpPr>
        <p:spPr>
          <a:xfrm>
            <a:off x="6917192" y="3741589"/>
            <a:ext cx="1975288" cy="954107"/>
          </a:xfrm>
          <a:prstGeom prst="rect">
            <a:avLst/>
          </a:prstGeom>
        </p:spPr>
        <p:txBody>
          <a:bodyPr wrap="square">
            <a:spAutoFit/>
          </a:bodyPr>
          <a:lstStyle/>
          <a:p>
            <a:r>
              <a:rPr lang="zh-CN" altLang="en-US" dirty="0" smtClean="0">
                <a:latin typeface="微软雅黑" pitchFamily="34" charset="-122"/>
                <a:ea typeface="微软雅黑" pitchFamily="34" charset="-122"/>
              </a:rPr>
              <a:t>既要</a:t>
            </a:r>
            <a:r>
              <a:rPr lang="zh-CN" altLang="en-US" dirty="0">
                <a:latin typeface="微软雅黑" pitchFamily="34" charset="-122"/>
                <a:ea typeface="微软雅黑" pitchFamily="34" charset="-122"/>
              </a:rPr>
              <a:t>体现从严要求，又要考虑实际情况，以适当方式组织他们参加学习教育。</a:t>
            </a:r>
          </a:p>
        </p:txBody>
      </p:sp>
    </p:spTree>
    <p:extLst>
      <p:ext uri="{BB962C8B-B14F-4D97-AF65-F5344CB8AC3E}">
        <p14:creationId xmlns:p14="http://schemas.microsoft.com/office/powerpoint/2010/main" val="2313727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 presetClass="entr" presetSubtype="1" fill="hold" nodeType="afterEffect" p14:presetBounceEnd="52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2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52000">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2000">
                                      <p:stCondLst>
                                        <p:cond delay="300"/>
                                      </p:stCondLst>
                                      <p:childTnLst>
                                        <p:set>
                                          <p:cBhvr>
                                            <p:cTn id="22" dur="1" fill="hold">
                                              <p:stCondLst>
                                                <p:cond delay="0"/>
                                              </p:stCondLst>
                                            </p:cTn>
                                            <p:tgtEl>
                                              <p:spTgt spid="25"/>
                                            </p:tgtEl>
                                            <p:attrNameLst>
                                              <p:attrName>style.visibility</p:attrName>
                                            </p:attrNameLst>
                                          </p:cBhvr>
                                          <p:to>
                                            <p:strVal val="visible"/>
                                          </p:to>
                                        </p:set>
                                        <p:anim calcmode="lin" valueType="num" p14:bounceEnd="52000">
                                          <p:cBhvr additive="base">
                                            <p:cTn id="23" dur="500" fill="hold"/>
                                            <p:tgtEl>
                                              <p:spTgt spid="25"/>
                                            </p:tgtEl>
                                            <p:attrNameLst>
                                              <p:attrName>ppt_x</p:attrName>
                                            </p:attrNameLst>
                                          </p:cBhvr>
                                          <p:tavLst>
                                            <p:tav tm="0">
                                              <p:val>
                                                <p:strVal val="#ppt_x"/>
                                              </p:val>
                                            </p:tav>
                                            <p:tav tm="100000">
                                              <p:val>
                                                <p:strVal val="#ppt_x"/>
                                              </p:val>
                                            </p:tav>
                                          </p:tavLst>
                                        </p:anim>
                                        <p:anim calcmode="lin" valueType="num" p14:bounceEnd="52000">
                                          <p:cBhvr additive="base">
                                            <p:cTn id="24" dur="500" fill="hold"/>
                                            <p:tgtEl>
                                              <p:spTgt spid="25"/>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2000">
                                      <p:stCondLst>
                                        <p:cond delay="600"/>
                                      </p:stCondLst>
                                      <p:childTnLst>
                                        <p:set>
                                          <p:cBhvr>
                                            <p:cTn id="26" dur="1" fill="hold">
                                              <p:stCondLst>
                                                <p:cond delay="0"/>
                                              </p:stCondLst>
                                            </p:cTn>
                                            <p:tgtEl>
                                              <p:spTgt spid="30"/>
                                            </p:tgtEl>
                                            <p:attrNameLst>
                                              <p:attrName>style.visibility</p:attrName>
                                            </p:attrNameLst>
                                          </p:cBhvr>
                                          <p:to>
                                            <p:strVal val="visible"/>
                                          </p:to>
                                        </p:set>
                                        <p:anim calcmode="lin" valueType="num" p14:bounceEnd="52000">
                                          <p:cBhvr additive="base">
                                            <p:cTn id="27" dur="500" fill="hold"/>
                                            <p:tgtEl>
                                              <p:spTgt spid="30"/>
                                            </p:tgtEl>
                                            <p:attrNameLst>
                                              <p:attrName>ppt_x</p:attrName>
                                            </p:attrNameLst>
                                          </p:cBhvr>
                                          <p:tavLst>
                                            <p:tav tm="0">
                                              <p:val>
                                                <p:strVal val="#ppt_x"/>
                                              </p:val>
                                            </p:tav>
                                            <p:tav tm="100000">
                                              <p:val>
                                                <p:strVal val="#ppt_x"/>
                                              </p:val>
                                            </p:tav>
                                          </p:tavLst>
                                        </p:anim>
                                        <p:anim calcmode="lin" valueType="num" p14:bounceEnd="52000">
                                          <p:cBhvr additive="base">
                                            <p:cTn id="28" dur="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2000">
                                      <p:stCondLst>
                                        <p:cond delay="900"/>
                                      </p:stCondLst>
                                      <p:childTnLst>
                                        <p:set>
                                          <p:cBhvr>
                                            <p:cTn id="30" dur="1" fill="hold">
                                              <p:stCondLst>
                                                <p:cond delay="0"/>
                                              </p:stCondLst>
                                            </p:cTn>
                                            <p:tgtEl>
                                              <p:spTgt spid="54"/>
                                            </p:tgtEl>
                                            <p:attrNameLst>
                                              <p:attrName>style.visibility</p:attrName>
                                            </p:attrNameLst>
                                          </p:cBhvr>
                                          <p:to>
                                            <p:strVal val="visible"/>
                                          </p:to>
                                        </p:set>
                                        <p:anim calcmode="lin" valueType="num" p14:bounceEnd="52000">
                                          <p:cBhvr additive="base">
                                            <p:cTn id="31" dur="500" fill="hold"/>
                                            <p:tgtEl>
                                              <p:spTgt spid="54"/>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54"/>
                                            </p:tgtEl>
                                            <p:attrNameLst>
                                              <p:attrName>ppt_y</p:attrName>
                                            </p:attrNameLst>
                                          </p:cBhvr>
                                          <p:tavLst>
                                            <p:tav tm="0">
                                              <p:val>
                                                <p:strVal val="0-#ppt_h/2"/>
                                              </p:val>
                                            </p:tav>
                                            <p:tav tm="100000">
                                              <p:val>
                                                <p:strVal val="#ppt_y"/>
                                              </p:val>
                                            </p:tav>
                                          </p:tavLst>
                                        </p:anim>
                                      </p:childTnLst>
                                    </p:cTn>
                                  </p:par>
                                </p:childTnLst>
                              </p:cTn>
                            </p:par>
                            <p:par>
                              <p:cTn id="33" fill="hold">
                                <p:stCondLst>
                                  <p:cond delay="2900"/>
                                </p:stCondLst>
                                <p:childTnLst>
                                  <p:par>
                                    <p:cTn id="34" presetID="2" presetClass="entr" presetSubtype="4"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500" fill="hold"/>
                                            <p:tgtEl>
                                              <p:spTgt spid="59"/>
                                            </p:tgtEl>
                                            <p:attrNameLst>
                                              <p:attrName>ppt_x</p:attrName>
                                            </p:attrNameLst>
                                          </p:cBhvr>
                                          <p:tavLst>
                                            <p:tav tm="0">
                                              <p:val>
                                                <p:strVal val="#ppt_x"/>
                                              </p:val>
                                            </p:tav>
                                            <p:tav tm="100000">
                                              <p:val>
                                                <p:strVal val="#ppt_x"/>
                                              </p:val>
                                            </p:tav>
                                          </p:tavLst>
                                        </p:anim>
                                        <p:anim calcmode="lin" valueType="num">
                                          <p:cBhvr additive="base">
                                            <p:cTn id="37" dur="500" fill="hold"/>
                                            <p:tgtEl>
                                              <p:spTgt spid="5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250"/>
                                      </p:stCondLst>
                                      <p:childTnLst>
                                        <p:set>
                                          <p:cBhvr>
                                            <p:cTn id="39" dur="1" fill="hold">
                                              <p:stCondLst>
                                                <p:cond delay="0"/>
                                              </p:stCondLst>
                                            </p:cTn>
                                            <p:tgtEl>
                                              <p:spTgt spid="60"/>
                                            </p:tgtEl>
                                            <p:attrNameLst>
                                              <p:attrName>style.visibility</p:attrName>
                                            </p:attrNameLst>
                                          </p:cBhvr>
                                          <p:to>
                                            <p:strVal val="visible"/>
                                          </p:to>
                                        </p:set>
                                        <p:anim calcmode="lin" valueType="num">
                                          <p:cBhvr additive="base">
                                            <p:cTn id="40" dur="500" fill="hold"/>
                                            <p:tgtEl>
                                              <p:spTgt spid="60"/>
                                            </p:tgtEl>
                                            <p:attrNameLst>
                                              <p:attrName>ppt_x</p:attrName>
                                            </p:attrNameLst>
                                          </p:cBhvr>
                                          <p:tavLst>
                                            <p:tav tm="0">
                                              <p:val>
                                                <p:strVal val="#ppt_x"/>
                                              </p:val>
                                            </p:tav>
                                            <p:tav tm="100000">
                                              <p:val>
                                                <p:strVal val="#ppt_x"/>
                                              </p:val>
                                            </p:tav>
                                          </p:tavLst>
                                        </p:anim>
                                        <p:anim calcmode="lin" valueType="num">
                                          <p:cBhvr additive="base">
                                            <p:cTn id="41" dur="500" fill="hold"/>
                                            <p:tgtEl>
                                              <p:spTgt spid="6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500"/>
                                      </p:stCondLst>
                                      <p:childTnLst>
                                        <p:set>
                                          <p:cBhvr>
                                            <p:cTn id="43" dur="1" fill="hold">
                                              <p:stCondLst>
                                                <p:cond delay="0"/>
                                              </p:stCondLst>
                                            </p:cTn>
                                            <p:tgtEl>
                                              <p:spTgt spid="61"/>
                                            </p:tgtEl>
                                            <p:attrNameLst>
                                              <p:attrName>style.visibility</p:attrName>
                                            </p:attrNameLst>
                                          </p:cBhvr>
                                          <p:to>
                                            <p:strVal val="visible"/>
                                          </p:to>
                                        </p:set>
                                        <p:anim calcmode="lin" valueType="num">
                                          <p:cBhvr additive="base">
                                            <p:cTn id="44" dur="500" fill="hold"/>
                                            <p:tgtEl>
                                              <p:spTgt spid="61"/>
                                            </p:tgtEl>
                                            <p:attrNameLst>
                                              <p:attrName>ppt_x</p:attrName>
                                            </p:attrNameLst>
                                          </p:cBhvr>
                                          <p:tavLst>
                                            <p:tav tm="0">
                                              <p:val>
                                                <p:strVal val="#ppt_x"/>
                                              </p:val>
                                            </p:tav>
                                            <p:tav tm="100000">
                                              <p:val>
                                                <p:strVal val="#ppt_x"/>
                                              </p:val>
                                            </p:tav>
                                          </p:tavLst>
                                        </p:anim>
                                        <p:anim calcmode="lin" valueType="num">
                                          <p:cBhvr additive="base">
                                            <p:cTn id="45" dur="500" fill="hold"/>
                                            <p:tgtEl>
                                              <p:spTgt spid="6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750"/>
                                      </p:stCondLst>
                                      <p:childTnLst>
                                        <p:set>
                                          <p:cBhvr>
                                            <p:cTn id="47" dur="1" fill="hold">
                                              <p:stCondLst>
                                                <p:cond delay="0"/>
                                              </p:stCondLst>
                                            </p:cTn>
                                            <p:tgtEl>
                                              <p:spTgt spid="62"/>
                                            </p:tgtEl>
                                            <p:attrNameLst>
                                              <p:attrName>style.visibility</p:attrName>
                                            </p:attrNameLst>
                                          </p:cBhvr>
                                          <p:to>
                                            <p:strVal val="visible"/>
                                          </p:to>
                                        </p:set>
                                        <p:anim calcmode="lin" valueType="num">
                                          <p:cBhvr additive="base">
                                            <p:cTn id="48" dur="500" fill="hold"/>
                                            <p:tgtEl>
                                              <p:spTgt spid="62"/>
                                            </p:tgtEl>
                                            <p:attrNameLst>
                                              <p:attrName>ppt_x</p:attrName>
                                            </p:attrNameLst>
                                          </p:cBhvr>
                                          <p:tavLst>
                                            <p:tav tm="0">
                                              <p:val>
                                                <p:strVal val="#ppt_x"/>
                                              </p:val>
                                            </p:tav>
                                            <p:tav tm="100000">
                                              <p:val>
                                                <p:strVal val="#ppt_x"/>
                                              </p:val>
                                            </p:tav>
                                          </p:tavLst>
                                        </p:anim>
                                        <p:anim calcmode="lin" valueType="num">
                                          <p:cBhvr additive="base">
                                            <p:cTn id="4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9" grpId="0"/>
          <p:bldP spid="60" grpId="0"/>
          <p:bldP spid="61" grpId="0"/>
          <p:bldP spid="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3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6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90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0-#ppt_h/2"/>
                                              </p:val>
                                            </p:tav>
                                            <p:tav tm="100000">
                                              <p:val>
                                                <p:strVal val="#ppt_y"/>
                                              </p:val>
                                            </p:tav>
                                          </p:tavLst>
                                        </p:anim>
                                      </p:childTnLst>
                                    </p:cTn>
                                  </p:par>
                                </p:childTnLst>
                              </p:cTn>
                            </p:par>
                            <p:par>
                              <p:cTn id="33" fill="hold">
                                <p:stCondLst>
                                  <p:cond delay="2900"/>
                                </p:stCondLst>
                                <p:childTnLst>
                                  <p:par>
                                    <p:cTn id="34" presetID="2" presetClass="entr" presetSubtype="4"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500" fill="hold"/>
                                            <p:tgtEl>
                                              <p:spTgt spid="59"/>
                                            </p:tgtEl>
                                            <p:attrNameLst>
                                              <p:attrName>ppt_x</p:attrName>
                                            </p:attrNameLst>
                                          </p:cBhvr>
                                          <p:tavLst>
                                            <p:tav tm="0">
                                              <p:val>
                                                <p:strVal val="#ppt_x"/>
                                              </p:val>
                                            </p:tav>
                                            <p:tav tm="100000">
                                              <p:val>
                                                <p:strVal val="#ppt_x"/>
                                              </p:val>
                                            </p:tav>
                                          </p:tavLst>
                                        </p:anim>
                                        <p:anim calcmode="lin" valueType="num">
                                          <p:cBhvr additive="base">
                                            <p:cTn id="37" dur="500" fill="hold"/>
                                            <p:tgtEl>
                                              <p:spTgt spid="5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250"/>
                                      </p:stCondLst>
                                      <p:childTnLst>
                                        <p:set>
                                          <p:cBhvr>
                                            <p:cTn id="39" dur="1" fill="hold">
                                              <p:stCondLst>
                                                <p:cond delay="0"/>
                                              </p:stCondLst>
                                            </p:cTn>
                                            <p:tgtEl>
                                              <p:spTgt spid="60"/>
                                            </p:tgtEl>
                                            <p:attrNameLst>
                                              <p:attrName>style.visibility</p:attrName>
                                            </p:attrNameLst>
                                          </p:cBhvr>
                                          <p:to>
                                            <p:strVal val="visible"/>
                                          </p:to>
                                        </p:set>
                                        <p:anim calcmode="lin" valueType="num">
                                          <p:cBhvr additive="base">
                                            <p:cTn id="40" dur="500" fill="hold"/>
                                            <p:tgtEl>
                                              <p:spTgt spid="60"/>
                                            </p:tgtEl>
                                            <p:attrNameLst>
                                              <p:attrName>ppt_x</p:attrName>
                                            </p:attrNameLst>
                                          </p:cBhvr>
                                          <p:tavLst>
                                            <p:tav tm="0">
                                              <p:val>
                                                <p:strVal val="#ppt_x"/>
                                              </p:val>
                                            </p:tav>
                                            <p:tav tm="100000">
                                              <p:val>
                                                <p:strVal val="#ppt_x"/>
                                              </p:val>
                                            </p:tav>
                                          </p:tavLst>
                                        </p:anim>
                                        <p:anim calcmode="lin" valueType="num">
                                          <p:cBhvr additive="base">
                                            <p:cTn id="41" dur="500" fill="hold"/>
                                            <p:tgtEl>
                                              <p:spTgt spid="6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500"/>
                                      </p:stCondLst>
                                      <p:childTnLst>
                                        <p:set>
                                          <p:cBhvr>
                                            <p:cTn id="43" dur="1" fill="hold">
                                              <p:stCondLst>
                                                <p:cond delay="0"/>
                                              </p:stCondLst>
                                            </p:cTn>
                                            <p:tgtEl>
                                              <p:spTgt spid="61"/>
                                            </p:tgtEl>
                                            <p:attrNameLst>
                                              <p:attrName>style.visibility</p:attrName>
                                            </p:attrNameLst>
                                          </p:cBhvr>
                                          <p:to>
                                            <p:strVal val="visible"/>
                                          </p:to>
                                        </p:set>
                                        <p:anim calcmode="lin" valueType="num">
                                          <p:cBhvr additive="base">
                                            <p:cTn id="44" dur="500" fill="hold"/>
                                            <p:tgtEl>
                                              <p:spTgt spid="61"/>
                                            </p:tgtEl>
                                            <p:attrNameLst>
                                              <p:attrName>ppt_x</p:attrName>
                                            </p:attrNameLst>
                                          </p:cBhvr>
                                          <p:tavLst>
                                            <p:tav tm="0">
                                              <p:val>
                                                <p:strVal val="#ppt_x"/>
                                              </p:val>
                                            </p:tav>
                                            <p:tav tm="100000">
                                              <p:val>
                                                <p:strVal val="#ppt_x"/>
                                              </p:val>
                                            </p:tav>
                                          </p:tavLst>
                                        </p:anim>
                                        <p:anim calcmode="lin" valueType="num">
                                          <p:cBhvr additive="base">
                                            <p:cTn id="45" dur="500" fill="hold"/>
                                            <p:tgtEl>
                                              <p:spTgt spid="6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750"/>
                                      </p:stCondLst>
                                      <p:childTnLst>
                                        <p:set>
                                          <p:cBhvr>
                                            <p:cTn id="47" dur="1" fill="hold">
                                              <p:stCondLst>
                                                <p:cond delay="0"/>
                                              </p:stCondLst>
                                            </p:cTn>
                                            <p:tgtEl>
                                              <p:spTgt spid="62"/>
                                            </p:tgtEl>
                                            <p:attrNameLst>
                                              <p:attrName>style.visibility</p:attrName>
                                            </p:attrNameLst>
                                          </p:cBhvr>
                                          <p:to>
                                            <p:strVal val="visible"/>
                                          </p:to>
                                        </p:set>
                                        <p:anim calcmode="lin" valueType="num">
                                          <p:cBhvr additive="base">
                                            <p:cTn id="48" dur="500" fill="hold"/>
                                            <p:tgtEl>
                                              <p:spTgt spid="62"/>
                                            </p:tgtEl>
                                            <p:attrNameLst>
                                              <p:attrName>ppt_x</p:attrName>
                                            </p:attrNameLst>
                                          </p:cBhvr>
                                          <p:tavLst>
                                            <p:tav tm="0">
                                              <p:val>
                                                <p:strVal val="#ppt_x"/>
                                              </p:val>
                                            </p:tav>
                                            <p:tav tm="100000">
                                              <p:val>
                                                <p:strVal val="#ppt_x"/>
                                              </p:val>
                                            </p:tav>
                                          </p:tavLst>
                                        </p:anim>
                                        <p:anim calcmode="lin" valueType="num">
                                          <p:cBhvr additive="base">
                                            <p:cTn id="4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9" grpId="0"/>
          <p:bldP spid="60" grpId="0"/>
          <p:bldP spid="61" grpId="0"/>
          <p:bldP spid="6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505848" y="165869"/>
            <a:ext cx="3570208" cy="461665"/>
          </a:xfrm>
          <a:prstGeom prst="rect">
            <a:avLst/>
          </a:prstGeom>
        </p:spPr>
        <p:txBody>
          <a:bodyPr wrap="none">
            <a:spAutoFit/>
          </a:bodyPr>
          <a:lstStyle/>
          <a:p>
            <a:r>
              <a:rPr lang="zh-CN" altLang="en-US" sz="2400" b="1" dirty="0">
                <a:latin typeface="微软雅黑" pitchFamily="34" charset="-122"/>
                <a:ea typeface="微软雅黑" pitchFamily="34" charset="-122"/>
              </a:rPr>
              <a:t>学习教育要发挥媒体作用</a:t>
            </a:r>
          </a:p>
        </p:txBody>
      </p:sp>
      <p:grpSp>
        <p:nvGrpSpPr>
          <p:cNvPr id="11" name="组合 10"/>
          <p:cNvGrpSpPr/>
          <p:nvPr/>
        </p:nvGrpSpPr>
        <p:grpSpPr>
          <a:xfrm>
            <a:off x="1187624" y="1054707"/>
            <a:ext cx="6592444" cy="1084995"/>
            <a:chOff x="1259632" y="972480"/>
            <a:chExt cx="6592444" cy="1084995"/>
          </a:xfrm>
        </p:grpSpPr>
        <p:sp>
          <p:nvSpPr>
            <p:cNvPr id="12" name="流程图: 延期 2"/>
            <p:cNvSpPr>
              <a:spLocks noChangeArrowheads="1"/>
            </p:cNvSpPr>
            <p:nvPr/>
          </p:nvSpPr>
          <p:spPr bwMode="auto">
            <a:xfrm>
              <a:off x="1259632" y="1029647"/>
              <a:ext cx="2032750" cy="971850"/>
            </a:xfrm>
            <a:prstGeom prst="flowChartDelay">
              <a:avLst/>
            </a:prstGeom>
            <a:solidFill>
              <a:srgbClr val="C81812"/>
            </a:solidFill>
            <a:ln>
              <a:noFill/>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chemeClr val="bg1"/>
                </a:solidFill>
                <a:latin typeface="宋体" panose="02010600030101010101" pitchFamily="2" charset="-122"/>
                <a:sym typeface="宋体" panose="02010600030101010101" pitchFamily="2" charset="-122"/>
              </a:endParaRPr>
            </a:p>
          </p:txBody>
        </p:sp>
        <p:sp>
          <p:nvSpPr>
            <p:cNvPr id="13" name="流程图: 延期 3"/>
            <p:cNvSpPr>
              <a:spLocks noChangeArrowheads="1"/>
            </p:cNvSpPr>
            <p:nvPr/>
          </p:nvSpPr>
          <p:spPr bwMode="auto">
            <a:xfrm rot="10800000">
              <a:off x="3366213" y="972480"/>
              <a:ext cx="4485863" cy="1084995"/>
            </a:xfrm>
            <a:prstGeom prst="flowChartDelay">
              <a:avLst/>
            </a:prstGeom>
            <a:solidFill>
              <a:srgbClr val="C81812"/>
            </a:solidFill>
            <a:ln>
              <a:noFill/>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chemeClr val="bg1"/>
                </a:solidFill>
                <a:latin typeface="宋体" panose="02010600030101010101" pitchFamily="2" charset="-122"/>
                <a:sym typeface="宋体" panose="02010600030101010101" pitchFamily="2" charset="-122"/>
              </a:endParaRPr>
            </a:p>
          </p:txBody>
        </p:sp>
        <p:sp>
          <p:nvSpPr>
            <p:cNvPr id="14" name="流程图: 终止 4"/>
            <p:cNvSpPr>
              <a:spLocks noChangeArrowheads="1"/>
            </p:cNvSpPr>
            <p:nvPr/>
          </p:nvSpPr>
          <p:spPr bwMode="auto">
            <a:xfrm>
              <a:off x="2904171" y="1427439"/>
              <a:ext cx="850254" cy="198896"/>
            </a:xfrm>
            <a:prstGeom prst="flowChartTerminator">
              <a:avLst/>
            </a:prstGeom>
            <a:solidFill>
              <a:srgbClr val="D8D8D8"/>
            </a:solidFill>
            <a:ln>
              <a:noFill/>
            </a:ln>
            <a:extLst>
              <a:ext uri="{91240B29-F687-4F45-9708-019B960494DF}">
                <a14:hiddenLine xmlns:a14="http://schemas.microsoft.com/office/drawing/2010/main" w="12700">
                  <a:solidFill>
                    <a:srgbClr val="42719B"/>
                  </a:solidFill>
                  <a:bevel/>
                  <a:headEnd/>
                  <a:tailEnd/>
                </a14:hiddenLine>
              </a:ext>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chemeClr val="bg1"/>
                </a:solidFill>
                <a:latin typeface="宋体" panose="02010600030101010101" pitchFamily="2" charset="-122"/>
                <a:sym typeface="宋体" panose="02010600030101010101" pitchFamily="2" charset="-122"/>
              </a:endParaRPr>
            </a:p>
          </p:txBody>
        </p:sp>
        <p:sp>
          <p:nvSpPr>
            <p:cNvPr id="15" name="流程图: 联系 5"/>
            <p:cNvSpPr>
              <a:spLocks noChangeArrowheads="1"/>
            </p:cNvSpPr>
            <p:nvPr/>
          </p:nvSpPr>
          <p:spPr bwMode="auto">
            <a:xfrm>
              <a:off x="3462671" y="1379799"/>
              <a:ext cx="294136" cy="294176"/>
            </a:xfrm>
            <a:prstGeom prst="flowChartConnector">
              <a:avLst/>
            </a:prstGeom>
            <a:solidFill>
              <a:srgbClr val="FFFFFF"/>
            </a:solidFill>
            <a:ln>
              <a:noFill/>
            </a:ln>
            <a:extLst>
              <a:ext uri="{91240B29-F687-4F45-9708-019B960494DF}">
                <a14:hiddenLine xmlns:a14="http://schemas.microsoft.com/office/drawing/2010/main" w="12700">
                  <a:solidFill>
                    <a:srgbClr val="42719B"/>
                  </a:solidFill>
                  <a:bevel/>
                  <a:headEnd/>
                  <a:tailEnd/>
                </a14:hiddenLine>
              </a:ext>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400" b="0" i="0" u="none" strike="noStrike" kern="0" cap="none" spc="0" normalizeH="0" baseline="0" noProof="0">
                <a:ln>
                  <a:noFill/>
                </a:ln>
                <a:solidFill>
                  <a:schemeClr val="bg1"/>
                </a:solidFill>
                <a:effectLst/>
                <a:uLnTx/>
                <a:uFillTx/>
                <a:latin typeface="宋体" panose="02010600030101010101" pitchFamily="2" charset="-122"/>
                <a:ea typeface="宋体" panose="02010600030101010101" pitchFamily="2" charset="-122"/>
                <a:sym typeface="宋体" panose="02010600030101010101" pitchFamily="2" charset="-122"/>
              </a:endParaRPr>
            </a:p>
          </p:txBody>
        </p:sp>
        <p:sp>
          <p:nvSpPr>
            <p:cNvPr id="16" name="流程图: 联系 6"/>
            <p:cNvSpPr>
              <a:spLocks noChangeArrowheads="1"/>
            </p:cNvSpPr>
            <p:nvPr/>
          </p:nvSpPr>
          <p:spPr bwMode="auto">
            <a:xfrm>
              <a:off x="2883926" y="1379799"/>
              <a:ext cx="294136" cy="294176"/>
            </a:xfrm>
            <a:prstGeom prst="flowChartConnector">
              <a:avLst/>
            </a:prstGeom>
            <a:solidFill>
              <a:srgbClr val="FFFFFF"/>
            </a:solidFill>
            <a:ln>
              <a:noFill/>
            </a:ln>
            <a:extLst>
              <a:ext uri="{91240B29-F687-4F45-9708-019B960494DF}">
                <a14:hiddenLine xmlns:a14="http://schemas.microsoft.com/office/drawing/2010/main" w="12700">
                  <a:solidFill>
                    <a:srgbClr val="42719B"/>
                  </a:solidFill>
                  <a:bevel/>
                  <a:headEnd/>
                  <a:tailEnd/>
                </a14:hiddenLine>
              </a:ext>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400" b="0" i="0" u="none" strike="noStrike" kern="0" cap="none" spc="0" normalizeH="0" baseline="0" noProof="0">
                <a:ln>
                  <a:noFill/>
                </a:ln>
                <a:solidFill>
                  <a:schemeClr val="bg1"/>
                </a:solidFill>
                <a:effectLst/>
                <a:uLnTx/>
                <a:uFillTx/>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23"/>
            <p:cNvSpPr>
              <a:spLocks noChangeArrowheads="1"/>
            </p:cNvSpPr>
            <p:nvPr/>
          </p:nvSpPr>
          <p:spPr bwMode="auto">
            <a:xfrm>
              <a:off x="1730011" y="1179712"/>
              <a:ext cx="1039596" cy="76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50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01</a:t>
              </a:r>
              <a:endParaRPr kumimoji="0" lang="zh-CN" altLang="en-US" sz="450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文本框 26"/>
            <p:cNvSpPr>
              <a:spLocks noChangeArrowheads="1"/>
            </p:cNvSpPr>
            <p:nvPr/>
          </p:nvSpPr>
          <p:spPr bwMode="auto">
            <a:xfrm>
              <a:off x="4604292" y="1115754"/>
              <a:ext cx="3064052" cy="80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defTabSz="914400">
                <a:lnSpc>
                  <a:spcPct val="100000"/>
                </a:lnSpc>
                <a:spcBef>
                  <a:spcPct val="0"/>
                </a:spcBef>
                <a:buNone/>
                <a:defRPr/>
              </a:pPr>
              <a:r>
                <a:rPr lang="zh-CN" altLang="en-US" sz="1600" kern="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充分</a:t>
              </a:r>
              <a:r>
                <a:rPr lang="zh-CN" altLang="en-US" sz="1600" kern="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利用共产党员网、手机报、电视栏目、微信易信和远程教育平台</a:t>
              </a:r>
              <a:r>
                <a:rPr lang="zh-CN" altLang="en-US" sz="1600" kern="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等，</a:t>
              </a:r>
              <a:r>
                <a:rPr lang="zh-CN" altLang="en-US" sz="1600" kern="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及时推送学习内容</a:t>
              </a:r>
              <a:endParaRPr kumimoji="0" lang="en-US" altLang="zh-CN" sz="16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9" name="组合 18"/>
          <p:cNvGrpSpPr/>
          <p:nvPr/>
        </p:nvGrpSpPr>
        <p:grpSpPr>
          <a:xfrm>
            <a:off x="1187624" y="2355726"/>
            <a:ext cx="6592444" cy="1083803"/>
            <a:chOff x="1259632" y="2355726"/>
            <a:chExt cx="6592444" cy="1083803"/>
          </a:xfrm>
        </p:grpSpPr>
        <p:sp>
          <p:nvSpPr>
            <p:cNvPr id="20" name="流程图: 延期 10"/>
            <p:cNvSpPr>
              <a:spLocks noChangeArrowheads="1"/>
            </p:cNvSpPr>
            <p:nvPr/>
          </p:nvSpPr>
          <p:spPr bwMode="auto">
            <a:xfrm rot="10800000">
              <a:off x="5819327" y="2411702"/>
              <a:ext cx="2032749" cy="971850"/>
            </a:xfrm>
            <a:prstGeom prst="flowChartDelay">
              <a:avLst/>
            </a:prstGeom>
            <a:solidFill>
              <a:srgbClr val="EE7D00"/>
            </a:solidFill>
            <a:ln>
              <a:noFill/>
            </a:ln>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chemeClr val="bg1"/>
                </a:solidFill>
                <a:latin typeface="宋体" panose="02010600030101010101" pitchFamily="2" charset="-122"/>
                <a:sym typeface="宋体" panose="02010600030101010101" pitchFamily="2" charset="-122"/>
              </a:endParaRPr>
            </a:p>
          </p:txBody>
        </p:sp>
        <p:sp>
          <p:nvSpPr>
            <p:cNvPr id="21" name="流程图: 延期 11"/>
            <p:cNvSpPr>
              <a:spLocks noChangeArrowheads="1"/>
            </p:cNvSpPr>
            <p:nvPr/>
          </p:nvSpPr>
          <p:spPr bwMode="auto">
            <a:xfrm>
              <a:off x="1259632" y="2355726"/>
              <a:ext cx="4487054" cy="1083803"/>
            </a:xfrm>
            <a:prstGeom prst="flowChartDelay">
              <a:avLst/>
            </a:prstGeom>
            <a:solidFill>
              <a:srgbClr val="EE7D00"/>
            </a:solidFill>
            <a:ln>
              <a:noFill/>
            </a:ln>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chemeClr val="bg1"/>
                </a:solidFill>
                <a:latin typeface="宋体" panose="02010600030101010101" pitchFamily="2" charset="-122"/>
                <a:sym typeface="宋体" panose="02010600030101010101" pitchFamily="2" charset="-122"/>
              </a:endParaRPr>
            </a:p>
          </p:txBody>
        </p:sp>
        <p:sp>
          <p:nvSpPr>
            <p:cNvPr id="22" name="流程图: 终止 12"/>
            <p:cNvSpPr>
              <a:spLocks noChangeArrowheads="1"/>
            </p:cNvSpPr>
            <p:nvPr/>
          </p:nvSpPr>
          <p:spPr bwMode="auto">
            <a:xfrm rot="10800000">
              <a:off x="5358475" y="2785674"/>
              <a:ext cx="849063" cy="200087"/>
            </a:xfrm>
            <a:prstGeom prst="flowChartTerminator">
              <a:avLst/>
            </a:prstGeom>
            <a:solidFill>
              <a:srgbClr val="D8D8D8"/>
            </a:solidFill>
            <a:ln>
              <a:noFill/>
            </a:ln>
            <a:extLst>
              <a:ext uri="{91240B29-F687-4F45-9708-019B960494DF}">
                <a14:hiddenLine xmlns:a14="http://schemas.microsoft.com/office/drawing/2010/main" w="12700">
                  <a:solidFill>
                    <a:srgbClr val="42719B"/>
                  </a:solidFill>
                  <a:bevel/>
                  <a:headEnd/>
                  <a:tailEnd/>
                </a14:hiddenLine>
              </a:ext>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chemeClr val="bg1"/>
                </a:solidFill>
                <a:latin typeface="宋体" panose="02010600030101010101" pitchFamily="2" charset="-122"/>
                <a:sym typeface="宋体" panose="02010600030101010101" pitchFamily="2" charset="-122"/>
              </a:endParaRPr>
            </a:p>
          </p:txBody>
        </p:sp>
        <p:sp>
          <p:nvSpPr>
            <p:cNvPr id="23" name="流程图: 联系 13"/>
            <p:cNvSpPr>
              <a:spLocks noChangeArrowheads="1"/>
            </p:cNvSpPr>
            <p:nvPr/>
          </p:nvSpPr>
          <p:spPr bwMode="auto">
            <a:xfrm rot="10800000">
              <a:off x="5354903" y="2738034"/>
              <a:ext cx="295326" cy="295366"/>
            </a:xfrm>
            <a:prstGeom prst="flowChartConnector">
              <a:avLst/>
            </a:prstGeom>
            <a:solidFill>
              <a:srgbClr val="FFFFFF"/>
            </a:solidFill>
            <a:ln>
              <a:noFill/>
            </a:ln>
            <a:extLst>
              <a:ext uri="{91240B29-F687-4F45-9708-019B960494DF}">
                <a14:hiddenLine xmlns:a14="http://schemas.microsoft.com/office/drawing/2010/main" w="12700">
                  <a:solidFill>
                    <a:srgbClr val="42719B"/>
                  </a:solidFill>
                  <a:bevel/>
                  <a:headEnd/>
                  <a:tailEnd/>
                </a14:hiddenLine>
              </a:ext>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400" b="0" i="0" u="none" strike="noStrike" kern="0" cap="none" spc="0" normalizeH="0" baseline="0" noProof="0">
                <a:ln>
                  <a:noFill/>
                </a:ln>
                <a:solidFill>
                  <a:schemeClr val="bg1"/>
                </a:solidFill>
                <a:effectLst/>
                <a:uLnTx/>
                <a:uFillTx/>
                <a:latin typeface="宋体" panose="02010600030101010101" pitchFamily="2" charset="-122"/>
                <a:ea typeface="宋体" panose="02010600030101010101" pitchFamily="2" charset="-122"/>
                <a:sym typeface="宋体" panose="02010600030101010101" pitchFamily="2" charset="-122"/>
              </a:endParaRPr>
            </a:p>
          </p:txBody>
        </p:sp>
        <p:sp>
          <p:nvSpPr>
            <p:cNvPr id="24" name="流程图: 联系 14"/>
            <p:cNvSpPr>
              <a:spLocks noChangeArrowheads="1"/>
            </p:cNvSpPr>
            <p:nvPr/>
          </p:nvSpPr>
          <p:spPr bwMode="auto">
            <a:xfrm rot="10800000">
              <a:off x="5933647" y="2738034"/>
              <a:ext cx="295326" cy="295366"/>
            </a:xfrm>
            <a:prstGeom prst="flowChartConnector">
              <a:avLst/>
            </a:prstGeom>
            <a:solidFill>
              <a:srgbClr val="FFFFFF"/>
            </a:solidFill>
            <a:ln>
              <a:noFill/>
            </a:ln>
            <a:extLst>
              <a:ext uri="{91240B29-F687-4F45-9708-019B960494DF}">
                <a14:hiddenLine xmlns:a14="http://schemas.microsoft.com/office/drawing/2010/main" w="12700">
                  <a:solidFill>
                    <a:srgbClr val="42719B"/>
                  </a:solidFill>
                  <a:bevel/>
                  <a:headEnd/>
                  <a:tailEnd/>
                </a14:hiddenLine>
              </a:ext>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400" b="0" i="0" u="none" strike="noStrike" kern="0" cap="none" spc="0" normalizeH="0" baseline="0" noProof="0">
                <a:ln>
                  <a:noFill/>
                </a:ln>
                <a:solidFill>
                  <a:schemeClr val="bg1"/>
                </a:solidFill>
                <a:effectLst/>
                <a:uLnTx/>
                <a:uFillTx/>
                <a:latin typeface="宋体" panose="02010600030101010101" pitchFamily="2" charset="-122"/>
                <a:ea typeface="宋体" panose="02010600030101010101" pitchFamily="2" charset="-122"/>
                <a:sym typeface="宋体" panose="02010600030101010101" pitchFamily="2" charset="-122"/>
              </a:endParaRPr>
            </a:p>
          </p:txBody>
        </p:sp>
        <p:sp>
          <p:nvSpPr>
            <p:cNvPr id="25" name="文本框 24"/>
            <p:cNvSpPr>
              <a:spLocks noChangeArrowheads="1"/>
            </p:cNvSpPr>
            <p:nvPr/>
          </p:nvSpPr>
          <p:spPr bwMode="auto">
            <a:xfrm>
              <a:off x="6587413" y="2516510"/>
              <a:ext cx="843109" cy="76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50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02</a:t>
              </a:r>
              <a:endParaRPr kumimoji="0" lang="zh-CN" altLang="en-US" sz="450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文本框 27"/>
            <p:cNvSpPr>
              <a:spLocks noChangeArrowheads="1"/>
            </p:cNvSpPr>
            <p:nvPr/>
          </p:nvSpPr>
          <p:spPr bwMode="auto">
            <a:xfrm>
              <a:off x="2295655" y="2516510"/>
              <a:ext cx="2067284" cy="80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defTabSz="914400">
                <a:lnSpc>
                  <a:spcPct val="100000"/>
                </a:lnSpc>
                <a:spcBef>
                  <a:spcPct val="0"/>
                </a:spcBef>
                <a:buNone/>
                <a:defRPr/>
              </a:pPr>
              <a:r>
                <a:rPr lang="zh-CN" altLang="en-US" sz="1600" dirty="0">
                  <a:solidFill>
                    <a:schemeClr val="bg1"/>
                  </a:solidFill>
                  <a:latin typeface="微软雅黑" pitchFamily="34" charset="-122"/>
                  <a:ea typeface="微软雅黑" pitchFamily="34" charset="-122"/>
                </a:rPr>
                <a:t>引导党员利用网络自主学习、互动交流，扩大学习教育</a:t>
              </a:r>
              <a:r>
                <a:rPr lang="zh-CN" altLang="en-US" sz="1600" dirty="0" smtClean="0">
                  <a:solidFill>
                    <a:schemeClr val="bg1"/>
                  </a:solidFill>
                  <a:latin typeface="微软雅黑" pitchFamily="34" charset="-122"/>
                  <a:ea typeface="微软雅黑" pitchFamily="34" charset="-122"/>
                </a:rPr>
                <a:t>覆盖面</a:t>
              </a:r>
              <a:endParaRPr kumimoji="0" lang="en-US" altLang="zh-CN" sz="15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 name="组合 26"/>
          <p:cNvGrpSpPr/>
          <p:nvPr/>
        </p:nvGrpSpPr>
        <p:grpSpPr>
          <a:xfrm>
            <a:off x="1187624" y="3651870"/>
            <a:ext cx="6592444" cy="1083803"/>
            <a:chOff x="1259632" y="3723878"/>
            <a:chExt cx="6592444" cy="1083803"/>
          </a:xfrm>
        </p:grpSpPr>
        <p:sp>
          <p:nvSpPr>
            <p:cNvPr id="28" name="流程图: 延期 17"/>
            <p:cNvSpPr>
              <a:spLocks noChangeArrowheads="1"/>
            </p:cNvSpPr>
            <p:nvPr/>
          </p:nvSpPr>
          <p:spPr bwMode="auto">
            <a:xfrm>
              <a:off x="1259632" y="3779854"/>
              <a:ext cx="2032750" cy="971850"/>
            </a:xfrm>
            <a:prstGeom prst="flowChartDelay">
              <a:avLst/>
            </a:prstGeom>
            <a:solidFill>
              <a:srgbClr val="C81812"/>
            </a:solidFill>
            <a:ln>
              <a:noFill/>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chemeClr val="bg1"/>
                </a:solidFill>
                <a:latin typeface="宋体" panose="02010600030101010101" pitchFamily="2" charset="-122"/>
                <a:sym typeface="宋体" panose="02010600030101010101" pitchFamily="2" charset="-122"/>
              </a:endParaRPr>
            </a:p>
          </p:txBody>
        </p:sp>
        <p:sp>
          <p:nvSpPr>
            <p:cNvPr id="29" name="流程图: 延期 18"/>
            <p:cNvSpPr>
              <a:spLocks noChangeArrowheads="1"/>
            </p:cNvSpPr>
            <p:nvPr/>
          </p:nvSpPr>
          <p:spPr bwMode="auto">
            <a:xfrm rot="10800000">
              <a:off x="3366213" y="3723878"/>
              <a:ext cx="4485863" cy="1083803"/>
            </a:xfrm>
            <a:prstGeom prst="flowChartDelay">
              <a:avLst/>
            </a:prstGeom>
            <a:solidFill>
              <a:srgbClr val="C81812"/>
            </a:solidFill>
            <a:ln>
              <a:noFill/>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chemeClr val="bg1"/>
                </a:solidFill>
                <a:latin typeface="宋体" panose="02010600030101010101" pitchFamily="2" charset="-122"/>
                <a:sym typeface="宋体" panose="02010600030101010101" pitchFamily="2" charset="-122"/>
              </a:endParaRPr>
            </a:p>
          </p:txBody>
        </p:sp>
        <p:sp>
          <p:nvSpPr>
            <p:cNvPr id="30" name="流程图: 终止 19"/>
            <p:cNvSpPr>
              <a:spLocks noChangeArrowheads="1"/>
            </p:cNvSpPr>
            <p:nvPr/>
          </p:nvSpPr>
          <p:spPr bwMode="auto">
            <a:xfrm>
              <a:off x="2904171" y="4177646"/>
              <a:ext cx="850254" cy="198895"/>
            </a:xfrm>
            <a:prstGeom prst="flowChartTerminator">
              <a:avLst/>
            </a:prstGeom>
            <a:solidFill>
              <a:srgbClr val="D8D8D8"/>
            </a:solidFill>
            <a:ln>
              <a:noFill/>
            </a:ln>
            <a:extLst>
              <a:ext uri="{91240B29-F687-4F45-9708-019B960494DF}">
                <a14:hiddenLine xmlns:a14="http://schemas.microsoft.com/office/drawing/2010/main" w="12700">
                  <a:solidFill>
                    <a:srgbClr val="42719B"/>
                  </a:solidFill>
                  <a:bevel/>
                  <a:headEnd/>
                  <a:tailEnd/>
                </a14:hiddenLine>
              </a:ext>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chemeClr val="bg1"/>
                </a:solidFill>
                <a:latin typeface="宋体" panose="02010600030101010101" pitchFamily="2" charset="-122"/>
                <a:sym typeface="宋体" panose="02010600030101010101" pitchFamily="2" charset="-122"/>
              </a:endParaRPr>
            </a:p>
          </p:txBody>
        </p:sp>
        <p:sp>
          <p:nvSpPr>
            <p:cNvPr id="31" name="流程图: 联系 20"/>
            <p:cNvSpPr>
              <a:spLocks noChangeArrowheads="1"/>
            </p:cNvSpPr>
            <p:nvPr/>
          </p:nvSpPr>
          <p:spPr bwMode="auto">
            <a:xfrm>
              <a:off x="3462671" y="4130006"/>
              <a:ext cx="294136" cy="294175"/>
            </a:xfrm>
            <a:prstGeom prst="flowChartConnector">
              <a:avLst/>
            </a:prstGeom>
            <a:solidFill>
              <a:srgbClr val="FFFFFF"/>
            </a:solidFill>
            <a:ln>
              <a:noFill/>
            </a:ln>
            <a:extLst>
              <a:ext uri="{91240B29-F687-4F45-9708-019B960494DF}">
                <a14:hiddenLine xmlns:a14="http://schemas.microsoft.com/office/drawing/2010/main" w="12700">
                  <a:solidFill>
                    <a:srgbClr val="42719B"/>
                  </a:solidFill>
                  <a:bevel/>
                  <a:headEnd/>
                  <a:tailEnd/>
                </a14:hiddenLine>
              </a:ext>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400" b="0" i="0" u="none" strike="noStrike" kern="0" cap="none" spc="0" normalizeH="0" baseline="0" noProof="0">
                <a:ln>
                  <a:noFill/>
                </a:ln>
                <a:solidFill>
                  <a:schemeClr val="bg1"/>
                </a:solidFill>
                <a:effectLst/>
                <a:uLnTx/>
                <a:uFillTx/>
                <a:latin typeface="宋体" panose="02010600030101010101" pitchFamily="2" charset="-122"/>
                <a:ea typeface="宋体" panose="02010600030101010101" pitchFamily="2" charset="-122"/>
                <a:sym typeface="宋体" panose="02010600030101010101" pitchFamily="2" charset="-122"/>
              </a:endParaRPr>
            </a:p>
          </p:txBody>
        </p:sp>
        <p:sp>
          <p:nvSpPr>
            <p:cNvPr id="32" name="流程图: 联系 21"/>
            <p:cNvSpPr>
              <a:spLocks noChangeArrowheads="1"/>
            </p:cNvSpPr>
            <p:nvPr/>
          </p:nvSpPr>
          <p:spPr bwMode="auto">
            <a:xfrm>
              <a:off x="2883926" y="4130006"/>
              <a:ext cx="294136" cy="294175"/>
            </a:xfrm>
            <a:prstGeom prst="flowChartConnector">
              <a:avLst/>
            </a:prstGeom>
            <a:solidFill>
              <a:srgbClr val="FFFFFF"/>
            </a:solidFill>
            <a:ln>
              <a:noFill/>
            </a:ln>
            <a:extLst>
              <a:ext uri="{91240B29-F687-4F45-9708-019B960494DF}">
                <a14:hiddenLine xmlns:a14="http://schemas.microsoft.com/office/drawing/2010/main" w="12700">
                  <a:solidFill>
                    <a:srgbClr val="42719B"/>
                  </a:solidFill>
                  <a:bevel/>
                  <a:headEnd/>
                  <a:tailEnd/>
                </a14:hiddenLine>
              </a:ext>
            </a:extLst>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400" b="0" i="0" u="none" strike="noStrike" kern="0" cap="none" spc="0" normalizeH="0" baseline="0" noProof="0">
                <a:ln>
                  <a:noFill/>
                </a:ln>
                <a:solidFill>
                  <a:schemeClr val="bg1"/>
                </a:solidFill>
                <a:effectLst/>
                <a:uLnTx/>
                <a:uFillTx/>
                <a:latin typeface="宋体" panose="02010600030101010101" pitchFamily="2" charset="-122"/>
                <a:ea typeface="宋体" panose="02010600030101010101" pitchFamily="2" charset="-122"/>
                <a:sym typeface="宋体" panose="02010600030101010101" pitchFamily="2" charset="-122"/>
              </a:endParaRPr>
            </a:p>
          </p:txBody>
        </p:sp>
        <p:sp>
          <p:nvSpPr>
            <p:cNvPr id="33" name="文本框 25"/>
            <p:cNvSpPr>
              <a:spLocks noChangeArrowheads="1"/>
            </p:cNvSpPr>
            <p:nvPr/>
          </p:nvSpPr>
          <p:spPr bwMode="auto">
            <a:xfrm>
              <a:off x="1730011" y="3884662"/>
              <a:ext cx="1039596" cy="76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50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03</a:t>
              </a:r>
              <a:endParaRPr kumimoji="0" lang="zh-CN" altLang="en-US" sz="450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文本框 28"/>
            <p:cNvSpPr>
              <a:spLocks noChangeArrowheads="1"/>
            </p:cNvSpPr>
            <p:nvPr/>
          </p:nvSpPr>
          <p:spPr bwMode="auto">
            <a:xfrm>
              <a:off x="5004048" y="3795886"/>
              <a:ext cx="2548668" cy="95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buNone/>
              </a:pPr>
              <a:r>
                <a:rPr lang="zh-CN" altLang="en-US" sz="1600" dirty="0">
                  <a:solidFill>
                    <a:schemeClr val="bg1"/>
                  </a:solidFill>
                  <a:latin typeface="微软雅黑" pitchFamily="34" charset="-122"/>
                  <a:ea typeface="微软雅黑" pitchFamily="34" charset="-122"/>
                </a:rPr>
                <a:t>注重运用各类媒体，宣传“两学一做”学习教育的做法和成效，加强舆论引导，营造良好</a:t>
              </a:r>
              <a:r>
                <a:rPr lang="zh-CN" altLang="en-US" sz="1600" dirty="0" smtClean="0">
                  <a:solidFill>
                    <a:schemeClr val="bg1"/>
                  </a:solidFill>
                  <a:latin typeface="微软雅黑" pitchFamily="34" charset="-122"/>
                  <a:ea typeface="微软雅黑" pitchFamily="34" charset="-122"/>
                </a:rPr>
                <a:t>氛围</a:t>
              </a:r>
              <a:endParaRPr lang="zh-CN" altLang="en-US" sz="16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313727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8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8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80000">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14:bounceEnd="80000">
                                          <p:cBhvr additive="base">
                                            <p:cTn id="16" dur="500" fill="hold"/>
                                            <p:tgtEl>
                                              <p:spTgt spid="19"/>
                                            </p:tgtEl>
                                            <p:attrNameLst>
                                              <p:attrName>ppt_x</p:attrName>
                                            </p:attrNameLst>
                                          </p:cBhvr>
                                          <p:tavLst>
                                            <p:tav tm="0">
                                              <p:val>
                                                <p:strVal val="1+#ppt_w/2"/>
                                              </p:val>
                                            </p:tav>
                                            <p:tav tm="100000">
                                              <p:val>
                                                <p:strVal val="#ppt_x"/>
                                              </p:val>
                                            </p:tav>
                                          </p:tavLst>
                                        </p:anim>
                                        <p:anim calcmode="lin" valueType="num" p14:bounceEnd="80000">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14:presetBounceEnd="80000">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14:bounceEnd="80000">
                                          <p:cBhvr additive="base">
                                            <p:cTn id="21" dur="500" fill="hold"/>
                                            <p:tgtEl>
                                              <p:spTgt spid="27"/>
                                            </p:tgtEl>
                                            <p:attrNameLst>
                                              <p:attrName>ppt_x</p:attrName>
                                            </p:attrNameLst>
                                          </p:cBhvr>
                                          <p:tavLst>
                                            <p:tav tm="0">
                                              <p:val>
                                                <p:strVal val="0-#ppt_w/2"/>
                                              </p:val>
                                            </p:tav>
                                            <p:tav tm="100000">
                                              <p:val>
                                                <p:strVal val="#ppt_x"/>
                                              </p:val>
                                            </p:tav>
                                          </p:tavLst>
                                        </p:anim>
                                        <p:anim calcmode="lin" valueType="num" p14:bounceEnd="80000">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1+#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1640" y="195486"/>
            <a:ext cx="4493538" cy="461665"/>
          </a:xfrm>
          <a:prstGeom prst="rect">
            <a:avLst/>
          </a:prstGeom>
        </p:spPr>
        <p:txBody>
          <a:bodyPr wrap="none">
            <a:spAutoFit/>
          </a:bodyPr>
          <a:lstStyle/>
          <a:p>
            <a:r>
              <a:rPr lang="zh-CN" altLang="en-US" sz="2400" b="1" dirty="0" smtClean="0">
                <a:latin typeface="微软雅黑" pitchFamily="34" charset="-122"/>
                <a:ea typeface="微软雅黑" pitchFamily="34" charset="-122"/>
              </a:rPr>
              <a:t>高度重视“两学一做”学习教育</a:t>
            </a:r>
            <a:endParaRPr lang="zh-CN" altLang="en-US" sz="2400" b="1" dirty="0">
              <a:latin typeface="微软雅黑" pitchFamily="34" charset="-122"/>
              <a:ea typeface="微软雅黑" pitchFamily="34" charset="-122"/>
            </a:endParaRPr>
          </a:p>
        </p:txBody>
      </p:sp>
      <p:sp>
        <p:nvSpPr>
          <p:cNvPr id="3" name="矩形 2"/>
          <p:cNvSpPr/>
          <p:nvPr/>
        </p:nvSpPr>
        <p:spPr>
          <a:xfrm>
            <a:off x="3515816" y="1218638"/>
            <a:ext cx="5088632" cy="3369336"/>
          </a:xfrm>
          <a:prstGeom prst="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dirty="0">
                <a:solidFill>
                  <a:schemeClr val="tx1">
                    <a:lumMod val="95000"/>
                    <a:lumOff val="5000"/>
                  </a:schemeClr>
                </a:solidFill>
                <a:latin typeface="微软雅黑" pitchFamily="34" charset="-122"/>
                <a:ea typeface="微软雅黑" pitchFamily="34" charset="-122"/>
              </a:rPr>
              <a:t>        </a:t>
            </a:r>
          </a:p>
        </p:txBody>
      </p:sp>
      <p:sp>
        <p:nvSpPr>
          <p:cNvPr id="4" name="TextBox 99"/>
          <p:cNvSpPr txBox="1">
            <a:spLocks noChangeArrowheads="1"/>
          </p:cNvSpPr>
          <p:nvPr/>
        </p:nvSpPr>
        <p:spPr bwMode="auto">
          <a:xfrm>
            <a:off x="3679489" y="1392327"/>
            <a:ext cx="4924959" cy="1323439"/>
          </a:xfrm>
          <a:prstGeom prst="rect">
            <a:avLst/>
          </a:prstGeom>
          <a:noFill/>
          <a:ln w="9525">
            <a:noFill/>
            <a:miter lim="800000"/>
            <a:headEnd/>
            <a:tailEnd/>
          </a:ln>
        </p:spPr>
        <p:txBody>
          <a:bodyPr wrap="square">
            <a:spAutoFit/>
          </a:bodyPr>
          <a:lstStyle/>
          <a:p>
            <a:pPr marL="285750" indent="-285750">
              <a:buFont typeface="Wingdings" pitchFamily="2" charset="2"/>
              <a:buChar char="Ø"/>
            </a:pPr>
            <a:r>
              <a:rPr lang="zh-CN" altLang="en-US" sz="1600" dirty="0">
                <a:solidFill>
                  <a:srgbClr val="FFFF00"/>
                </a:solidFill>
                <a:latin typeface="微软雅黑" pitchFamily="34" charset="-122"/>
                <a:ea typeface="微软雅黑" pitchFamily="34" charset="-122"/>
              </a:rPr>
              <a:t>要把“两学一做”落实到强化理想信念上。要以“两学一做”为契机，引导党员干部学党章、学党规、学习近平总书记系列重要讲话，读原著、学原文、悟原理，坚定“三个自信”，补足“精神之钙”，铸牢“党性之魂”。</a:t>
            </a:r>
            <a:endParaRPr lang="en-US" altLang="zh-CN" sz="1600" dirty="0">
              <a:solidFill>
                <a:srgbClr val="FFFF00"/>
              </a:solidFill>
              <a:latin typeface="微软雅黑" pitchFamily="34" charset="-122"/>
              <a:ea typeface="微软雅黑" pitchFamily="34"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218000"/>
            <a:ext cx="2900064" cy="336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1"/>
          <p:cNvSpPr>
            <a:spLocks noChangeArrowheads="1"/>
          </p:cNvSpPr>
          <p:nvPr/>
        </p:nvSpPr>
        <p:spPr bwMode="auto">
          <a:xfrm>
            <a:off x="3679490" y="2700113"/>
            <a:ext cx="4924958" cy="1815853"/>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3" tIns="45706" rIns="91413" bIns="45706" numCol="1" anchor="ctr" anchorCtr="0" compatLnSpc="1">
            <a:prstTxWarp prst="textNoShape">
              <a:avLst/>
            </a:prstTxWarp>
            <a:spAutoFit/>
          </a:bodyPr>
          <a:lstStyle/>
          <a:p>
            <a:pPr marL="285750" lvl="0" indent="-285750" defTabSz="914400" fontAlgn="base">
              <a:spcBef>
                <a:spcPct val="0"/>
              </a:spcBef>
              <a:spcAft>
                <a:spcPct val="0"/>
              </a:spcAft>
              <a:buFont typeface="Wingdings" pitchFamily="2" charset="2"/>
              <a:buChar char="Ø"/>
            </a:pPr>
            <a:r>
              <a:rPr lang="zh-CN" altLang="en-US" sz="1600" dirty="0">
                <a:solidFill>
                  <a:srgbClr val="FFFF00"/>
                </a:solidFill>
                <a:latin typeface="微软雅黑" pitchFamily="34" charset="-122"/>
                <a:ea typeface="微软雅黑" pitchFamily="34" charset="-122"/>
              </a:rPr>
              <a:t>要通过“两学一做”活动，把学习党章党规和习近平系列讲话制度化、常态化，根据不同对象灵活学习形式，增强学习效果，引导党员干部自觉把党章党规和习近平系列讲话要求转化实际行动，做到学而信、学而用、学而行，做到思想同心、目标同向、工作同力、落实同步，以实实在在的成绩展示学习效果。</a:t>
            </a:r>
          </a:p>
        </p:txBody>
      </p:sp>
    </p:spTree>
    <p:extLst>
      <p:ext uri="{BB962C8B-B14F-4D97-AF65-F5344CB8AC3E}">
        <p14:creationId xmlns:p14="http://schemas.microsoft.com/office/powerpoint/2010/main" val="115923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750" fill="hold"/>
                                        <p:tgtEl>
                                          <p:spTgt spid="3"/>
                                        </p:tgtEl>
                                        <p:attrNameLst>
                                          <p:attrName>ppt_x</p:attrName>
                                        </p:attrNameLst>
                                      </p:cBhvr>
                                      <p:tavLst>
                                        <p:tav tm="0">
                                          <p:val>
                                            <p:strVal val="1+#ppt_w/2"/>
                                          </p:val>
                                        </p:tav>
                                        <p:tav tm="100000">
                                          <p:val>
                                            <p:strVal val="#ppt_x"/>
                                          </p:val>
                                        </p:tav>
                                      </p:tavLst>
                                    </p:anim>
                                    <p:anim calcmode="lin" valueType="num">
                                      <p:cBhvr additive="base">
                                        <p:cTn id="17" dur="75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750"/>
                                        <p:tgtEl>
                                          <p:spTgt spid="4">
                                            <p:txEl>
                                              <p:pRg st="0" end="0"/>
                                            </p:txEl>
                                          </p:spTgt>
                                        </p:tgtEl>
                                      </p:cBhvr>
                                    </p:animEffect>
                                    <p:anim calcmode="lin" valueType="num">
                                      <p:cBhvr>
                                        <p:cTn id="22"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42"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设计ppt\马年素材\0背景图\图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20"/>
            <a:ext cx="9144000" cy="51663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Documents and Settings\Administrator\桌面\0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021" y="195486"/>
            <a:ext cx="2343459" cy="1766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6035" y="0"/>
            <a:ext cx="2720374" cy="51310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424531" y="3435846"/>
            <a:ext cx="2719470" cy="1711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72" descr="红旗底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84" y="4235239"/>
            <a:ext cx="9289604" cy="928799"/>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1619672" y="2172801"/>
            <a:ext cx="5976664" cy="92333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5400" b="1" dirty="0" smtClean="0">
                <a:ln w="11430">
                  <a:solidFill>
                    <a:schemeClr val="accent2">
                      <a:lumMod val="7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叶根友毛笔行书简体" pitchFamily="2" charset="-122"/>
                <a:ea typeface="叶根友毛笔行书简体" pitchFamily="2" charset="-122"/>
              </a:rPr>
              <a:t>全面落实从严治党</a:t>
            </a:r>
            <a:endParaRPr lang="zh-CN" altLang="en-US" sz="5400" b="1" dirty="0">
              <a:ln w="11430">
                <a:solidFill>
                  <a:schemeClr val="accent2">
                    <a:lumMod val="7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叶根友毛笔行书简体" pitchFamily="2" charset="-122"/>
              <a:ea typeface="叶根友毛笔行书简体" pitchFamily="2" charset="-122"/>
            </a:endParaRPr>
          </a:p>
        </p:txBody>
      </p:sp>
      <p:sp>
        <p:nvSpPr>
          <p:cNvPr id="11" name="矩形 10"/>
          <p:cNvSpPr/>
          <p:nvPr/>
        </p:nvSpPr>
        <p:spPr>
          <a:xfrm>
            <a:off x="1763688" y="1565379"/>
            <a:ext cx="5976664" cy="6463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3600" b="1" dirty="0" smtClean="0">
                <a:ln w="11430">
                  <a:solidFill>
                    <a:schemeClr val="accent2">
                      <a:lumMod val="7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叶根友毛笔行书简体" pitchFamily="2" charset="-122"/>
                <a:ea typeface="叶根友毛笔行书简体" pitchFamily="2" charset="-122"/>
              </a:rPr>
              <a:t>深入开展“两学一做”</a:t>
            </a:r>
            <a:endParaRPr lang="zh-CN" altLang="en-US" sz="3600" b="1" dirty="0">
              <a:ln w="11430">
                <a:solidFill>
                  <a:schemeClr val="accent2">
                    <a:lumMod val="7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叶根友毛笔行书简体" pitchFamily="2" charset="-122"/>
              <a:ea typeface="叶根友毛笔行书简体" pitchFamily="2" charset="-122"/>
            </a:endParaRPr>
          </a:p>
        </p:txBody>
      </p:sp>
    </p:spTree>
    <p:extLst>
      <p:ext uri="{BB962C8B-B14F-4D97-AF65-F5344CB8AC3E}">
        <p14:creationId xmlns:p14="http://schemas.microsoft.com/office/powerpoint/2010/main" val="328002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 presetClass="entr" presetSubtype="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ppt_x</p:attrName>
                                        </p:attrNameLst>
                                      </p:cBhvr>
                                      <p:tavLst>
                                        <p:tav tm="0">
                                          <p:val>
                                            <p:strVal val="1+#ppt_w/2"/>
                                          </p:val>
                                        </p:tav>
                                        <p:tav tm="100000">
                                          <p:val>
                                            <p:strVal val="#ppt_x"/>
                                          </p:val>
                                        </p:tav>
                                      </p:tavLst>
                                    </p:anim>
                                    <p:anim calcmode="lin" valueType="num">
                                      <p:cBhvr>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42"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170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895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y\e\我图PPT\0000大集合\政府长城全套新作\党标政府长城\01副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5"/>
            <a:ext cx="9144000" cy="515833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172096" y="1032991"/>
            <a:ext cx="7072312" cy="3482975"/>
            <a:chOff x="1358950" y="1173758"/>
            <a:chExt cx="7072312" cy="3482975"/>
          </a:xfrm>
        </p:grpSpPr>
        <p:sp>
          <p:nvSpPr>
            <p:cNvPr id="4" name="Freeform 5"/>
            <p:cNvSpPr>
              <a:spLocks/>
            </p:cNvSpPr>
            <p:nvPr/>
          </p:nvSpPr>
          <p:spPr bwMode="auto">
            <a:xfrm>
              <a:off x="1358950" y="1173758"/>
              <a:ext cx="7072312" cy="3482975"/>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Freeform 8"/>
            <p:cNvSpPr>
              <a:spLocks/>
            </p:cNvSpPr>
            <p:nvPr/>
          </p:nvSpPr>
          <p:spPr bwMode="auto">
            <a:xfrm>
              <a:off x="7851825" y="4077295"/>
              <a:ext cx="579437" cy="579438"/>
            </a:xfrm>
            <a:custGeom>
              <a:avLst/>
              <a:gdLst>
                <a:gd name="T0" fmla="*/ 782 w 782"/>
                <a:gd name="T1" fmla="*/ 0 h 782"/>
                <a:gd name="T2" fmla="*/ 782 w 782"/>
                <a:gd name="T3" fmla="*/ 685 h 782"/>
                <a:gd name="T4" fmla="*/ 685 w 782"/>
                <a:gd name="T5" fmla="*/ 782 h 782"/>
                <a:gd name="T6" fmla="*/ 0 w 782"/>
                <a:gd name="T7" fmla="*/ 782 h 782"/>
                <a:gd name="T8" fmla="*/ 782 w 782"/>
                <a:gd name="T9" fmla="*/ 0 h 782"/>
              </a:gdLst>
              <a:ahLst/>
              <a:cxnLst>
                <a:cxn ang="0">
                  <a:pos x="T0" y="T1"/>
                </a:cxn>
                <a:cxn ang="0">
                  <a:pos x="T2" y="T3"/>
                </a:cxn>
                <a:cxn ang="0">
                  <a:pos x="T4" y="T5"/>
                </a:cxn>
                <a:cxn ang="0">
                  <a:pos x="T6" y="T7"/>
                </a:cxn>
                <a:cxn ang="0">
                  <a:pos x="T8" y="T9"/>
                </a:cxn>
              </a:cxnLst>
              <a:rect l="0" t="0" r="r" b="b"/>
              <a:pathLst>
                <a:path w="782" h="782">
                  <a:moveTo>
                    <a:pt x="782" y="0"/>
                  </a:moveTo>
                  <a:lnTo>
                    <a:pt x="782" y="685"/>
                  </a:lnTo>
                  <a:cubicBezTo>
                    <a:pt x="782" y="738"/>
                    <a:pt x="738" y="782"/>
                    <a:pt x="685" y="782"/>
                  </a:cubicBezTo>
                  <a:lnTo>
                    <a:pt x="0" y="782"/>
                  </a:lnTo>
                  <a:lnTo>
                    <a:pt x="782" y="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grpSp>
      <p:sp>
        <p:nvSpPr>
          <p:cNvPr id="6" name="Freeform 6"/>
          <p:cNvSpPr>
            <a:spLocks/>
          </p:cNvSpPr>
          <p:nvPr/>
        </p:nvSpPr>
        <p:spPr bwMode="auto">
          <a:xfrm>
            <a:off x="1073671" y="831378"/>
            <a:ext cx="2422525" cy="193675"/>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7" name="Freeform 7"/>
          <p:cNvSpPr>
            <a:spLocks/>
          </p:cNvSpPr>
          <p:nvPr/>
        </p:nvSpPr>
        <p:spPr bwMode="auto">
          <a:xfrm>
            <a:off x="1073671" y="831378"/>
            <a:ext cx="2238375" cy="1554163"/>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8" name="Freeform 9"/>
          <p:cNvSpPr>
            <a:spLocks noEditPoints="1"/>
          </p:cNvSpPr>
          <p:nvPr/>
        </p:nvSpPr>
        <p:spPr bwMode="auto">
          <a:xfrm>
            <a:off x="7966596" y="4261966"/>
            <a:ext cx="198437" cy="198438"/>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1683547" y="996675"/>
            <a:ext cx="698793" cy="1323439"/>
          </a:xfrm>
          <a:prstGeom prst="rect">
            <a:avLst/>
          </a:prstGeom>
          <a:noFill/>
        </p:spPr>
        <p:txBody>
          <a:bodyPr wrap="square" rtlCol="0">
            <a:spAutoFit/>
          </a:bodyPr>
          <a:lstStyle/>
          <a:p>
            <a:r>
              <a:rPr lang="en-US" altLang="zh-CN" sz="8000" b="1" dirty="0">
                <a:solidFill>
                  <a:srgbClr val="F8F8F8"/>
                </a:solidFill>
                <a:latin typeface="微软雅黑" panose="020B0503020204020204" pitchFamily="34" charset="-122"/>
                <a:ea typeface="微软雅黑" panose="020B0503020204020204" pitchFamily="34" charset="-122"/>
              </a:rPr>
              <a:t>1</a:t>
            </a:r>
            <a:endParaRPr lang="zh-CN" altLang="en-US" sz="8000" b="1" dirty="0">
              <a:solidFill>
                <a:srgbClr val="F8F8F8"/>
              </a:solidFill>
              <a:latin typeface="微软雅黑" panose="020B0503020204020204" pitchFamily="34" charset="-122"/>
              <a:ea typeface="微软雅黑" panose="020B0503020204020204" pitchFamily="34" charset="-122"/>
            </a:endParaRPr>
          </a:p>
        </p:txBody>
      </p:sp>
      <p:sp>
        <p:nvSpPr>
          <p:cNvPr id="11" name="Rectangle 13"/>
          <p:cNvSpPr>
            <a:spLocks noChangeArrowheads="1"/>
          </p:cNvSpPr>
          <p:nvPr/>
        </p:nvSpPr>
        <p:spPr bwMode="auto">
          <a:xfrm>
            <a:off x="1164213" y="1712042"/>
            <a:ext cx="56650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buFontTx/>
              <a:buNone/>
            </a:pPr>
            <a:r>
              <a:rPr lang="zh-CN" altLang="zh-CN" sz="2300" dirty="0" smtClean="0">
                <a:solidFill>
                  <a:srgbClr val="FFFFFF"/>
                </a:solidFill>
                <a:latin typeface="微软雅黑" panose="020B0503020204020204" pitchFamily="34" charset="-122"/>
                <a:ea typeface="微软雅黑" panose="020B0503020204020204" pitchFamily="34" charset="-122"/>
              </a:rPr>
              <a:t>Part</a:t>
            </a:r>
            <a:endParaRPr lang="zh-CN" altLang="zh-CN" dirty="0" smtClean="0">
              <a:solidFill>
                <a:srgbClr val="FEAE01"/>
              </a:solidFill>
              <a:latin typeface="微软雅黑" panose="020B0503020204020204" pitchFamily="34" charset="-122"/>
              <a:ea typeface="微软雅黑" panose="020B0503020204020204" pitchFamily="34" charset="-122"/>
            </a:endParaRPr>
          </a:p>
        </p:txBody>
      </p:sp>
      <p:sp>
        <p:nvSpPr>
          <p:cNvPr id="2" name="矩形 1"/>
          <p:cNvSpPr/>
          <p:nvPr/>
        </p:nvSpPr>
        <p:spPr>
          <a:xfrm>
            <a:off x="3203848" y="3015992"/>
            <a:ext cx="3775393" cy="707886"/>
          </a:xfrm>
          <a:prstGeom prst="rect">
            <a:avLst/>
          </a:prstGeom>
        </p:spPr>
        <p:txBody>
          <a:bodyPr wrap="none">
            <a:spAutoFit/>
          </a:bodyPr>
          <a:lstStyle/>
          <a:p>
            <a:r>
              <a:rPr lang="zh-CN" altLang="en-US" sz="40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学习教育的</a:t>
            </a:r>
            <a:r>
              <a:rPr lang="zh-CN" altLang="en-US" sz="40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背景</a:t>
            </a:r>
          </a:p>
        </p:txBody>
      </p:sp>
      <p:pic>
        <p:nvPicPr>
          <p:cNvPr id="1028" name="Picture 4" descr="E:\0000000我图PPT\00001PNG素材\01党委政府\天安门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 y="2945310"/>
            <a:ext cx="4067668" cy="22187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00专题PPT\两学一做\545454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523" y="570597"/>
            <a:ext cx="4248472" cy="263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2324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90"/>
                                          </p:val>
                                        </p:tav>
                                        <p:tav tm="100000">
                                          <p:val>
                                            <p:fltVal val="0"/>
                                          </p:val>
                                        </p:tav>
                                      </p:tavLst>
                                    </p:anim>
                                    <p:animEffect transition="in" filter="fade">
                                      <p:cBhvr>
                                        <p:cTn id="22" dur="5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 calcmode="lin" valueType="num">
                                      <p:cBhvr>
                                        <p:cTn id="27" dur="500" fill="hold"/>
                                        <p:tgtEl>
                                          <p:spTgt spid="11"/>
                                        </p:tgtEl>
                                        <p:attrNameLst>
                                          <p:attrName>style.rotation</p:attrName>
                                        </p:attrNameLst>
                                      </p:cBhvr>
                                      <p:tavLst>
                                        <p:tav tm="0">
                                          <p:val>
                                            <p:fltVal val="90"/>
                                          </p:val>
                                        </p:tav>
                                        <p:tav tm="100000">
                                          <p:val>
                                            <p:fltVal val="0"/>
                                          </p:val>
                                        </p:tav>
                                      </p:tavLst>
                                    </p:anim>
                                    <p:animEffect transition="in" filter="fade">
                                      <p:cBhvr>
                                        <p:cTn id="28" dur="500"/>
                                        <p:tgtEl>
                                          <p:spTgt spid="11"/>
                                        </p:tgtEl>
                                      </p:cBhvr>
                                    </p:animEffect>
                                  </p:child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additive="base">
                                        <p:cTn id="32" dur="500" fill="hold"/>
                                        <p:tgtEl>
                                          <p:spTgt spid="1028"/>
                                        </p:tgtEl>
                                        <p:attrNameLst>
                                          <p:attrName>ppt_x</p:attrName>
                                        </p:attrNameLst>
                                      </p:cBhvr>
                                      <p:tavLst>
                                        <p:tav tm="0">
                                          <p:val>
                                            <p:strVal val="0-#ppt_w/2"/>
                                          </p:val>
                                        </p:tav>
                                        <p:tav tm="100000">
                                          <p:val>
                                            <p:strVal val="#ppt_x"/>
                                          </p:val>
                                        </p:tav>
                                      </p:tavLst>
                                    </p:anim>
                                    <p:anim calcmode="lin" valueType="num">
                                      <p:cBhvr additive="base">
                                        <p:cTn id="33" dur="500" fill="hold"/>
                                        <p:tgtEl>
                                          <p:spTgt spid="1028"/>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1000"/>
                                        <p:tgtEl>
                                          <p:spTgt spid="2050"/>
                                        </p:tgtEl>
                                      </p:cBhvr>
                                    </p:animEffect>
                                    <p:anim calcmode="lin" valueType="num">
                                      <p:cBhvr>
                                        <p:cTn id="38" dur="1000" fill="hold"/>
                                        <p:tgtEl>
                                          <p:spTgt spid="2050"/>
                                        </p:tgtEl>
                                        <p:attrNameLst>
                                          <p:attrName>ppt_x</p:attrName>
                                        </p:attrNameLst>
                                      </p:cBhvr>
                                      <p:tavLst>
                                        <p:tav tm="0">
                                          <p:val>
                                            <p:strVal val="#ppt_x"/>
                                          </p:val>
                                        </p:tav>
                                        <p:tav tm="100000">
                                          <p:val>
                                            <p:strVal val="#ppt_x"/>
                                          </p:val>
                                        </p:tav>
                                      </p:tavLst>
                                    </p:anim>
                                    <p:anim calcmode="lin" valueType="num">
                                      <p:cBhvr>
                                        <p:cTn id="39" dur="1000" fill="hold"/>
                                        <p:tgtEl>
                                          <p:spTgt spid="2050"/>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6" presetClass="entr" presetSubtype="21"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12944" y="1354635"/>
            <a:ext cx="1296144" cy="1297184"/>
            <a:chOff x="6556158" y="1824136"/>
            <a:chExt cx="1979612" cy="1981200"/>
          </a:xfrm>
        </p:grpSpPr>
        <p:grpSp>
          <p:nvGrpSpPr>
            <p:cNvPr id="3" name="组合 43"/>
            <p:cNvGrpSpPr>
              <a:grpSpLocks/>
            </p:cNvGrpSpPr>
            <p:nvPr/>
          </p:nvGrpSpPr>
          <p:grpSpPr bwMode="auto">
            <a:xfrm>
              <a:off x="6556158" y="1824136"/>
              <a:ext cx="1979612" cy="1981200"/>
              <a:chOff x="5217600" y="3058600"/>
              <a:chExt cx="1116000" cy="1116000"/>
            </a:xfrm>
          </p:grpSpPr>
          <p:sp>
            <p:nvSpPr>
              <p:cNvPr id="5" name="Oval 2"/>
              <p:cNvSpPr>
                <a:spLocks noChangeAspect="1" noChangeArrowheads="1"/>
              </p:cNvSpPr>
              <p:nvPr/>
            </p:nvSpPr>
            <p:spPr bwMode="auto">
              <a:xfrm>
                <a:off x="5217600" y="3058600"/>
                <a:ext cx="1116000" cy="1116000"/>
              </a:xfrm>
              <a:prstGeom prst="ellipse">
                <a:avLst/>
              </a:prstGeom>
              <a:solidFill>
                <a:srgbClr val="F20000"/>
              </a:soli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0000"/>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fr-FR" altLang="zh-CN" sz="5400" b="1" dirty="0">
                  <a:solidFill>
                    <a:schemeClr val="bg1"/>
                  </a:solidFill>
                  <a:latin typeface="微软雅黑" pitchFamily="34" charset="-122"/>
                  <a:ea typeface="微软雅黑" pitchFamily="34" charset="-122"/>
                </a:endParaRPr>
              </a:p>
            </p:txBody>
          </p:sp>
          <p:sp>
            <p:nvSpPr>
              <p:cNvPr id="6" name="椭圆 5"/>
              <p:cNvSpPr>
                <a:spLocks/>
              </p:cNvSpPr>
              <p:nvPr/>
            </p:nvSpPr>
            <p:spPr>
              <a:xfrm rot="19388639">
                <a:off x="5222074" y="3126562"/>
                <a:ext cx="756231" cy="540115"/>
              </a:xfrm>
              <a:prstGeom prst="ellipse">
                <a:avLst/>
              </a:prstGeom>
              <a:gradFill flip="none" rotWithShape="1">
                <a:gsLst>
                  <a:gs pos="0">
                    <a:schemeClr val="bg1"/>
                  </a:gs>
                  <a:gs pos="4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5400" dirty="0">
                  <a:solidFill>
                    <a:srgbClr val="FFFFFF"/>
                  </a:solidFill>
                  <a:effectLst/>
                  <a:ea typeface="微软雅黑" pitchFamily="34" charset="-122"/>
                </a:endParaRPr>
              </a:p>
            </p:txBody>
          </p:sp>
        </p:grpSp>
        <p:sp>
          <p:nvSpPr>
            <p:cNvPr id="4" name="Text Box 29"/>
            <p:cNvSpPr txBox="1">
              <a:spLocks noChangeArrowheads="1"/>
            </p:cNvSpPr>
            <p:nvPr/>
          </p:nvSpPr>
          <p:spPr bwMode="gray">
            <a:xfrm>
              <a:off x="6818264" y="2143348"/>
              <a:ext cx="1531793" cy="1410210"/>
            </a:xfrm>
            <a:prstGeom prst="rect">
              <a:avLst/>
            </a:prstGeom>
            <a:noFill/>
            <a:ln>
              <a:noFill/>
            </a:ln>
            <a:effectLst/>
          </p:spPr>
          <p:txBody>
            <a:bodyPr>
              <a:spAutoFit/>
            </a:bodyPr>
            <a:lstStyle/>
            <a:p>
              <a:pPr algn="ctr">
                <a:buClr>
                  <a:schemeClr val="tx1"/>
                </a:buClr>
                <a:buSzPct val="120000"/>
                <a:defRPr/>
              </a:pPr>
              <a:r>
                <a:rPr lang="zh-CN" altLang="en-US" sz="5400" b="1" spc="300" dirty="0" smtClean="0">
                  <a:ln w="12700" cmpd="sng">
                    <a:noFill/>
                    <a:prstDash val="solid"/>
                    <a:miter lim="800000"/>
                  </a:ln>
                  <a:solidFill>
                    <a:schemeClr val="bg1"/>
                  </a:solidFill>
                  <a:latin typeface="微软雅黑" pitchFamily="34" charset="-122"/>
                  <a:ea typeface="微软雅黑" pitchFamily="34" charset="-122"/>
                </a:rPr>
                <a:t>学</a:t>
              </a:r>
              <a:endParaRPr lang="zh-CN" altLang="en-US" sz="5400" b="1" spc="300" dirty="0">
                <a:ln w="12700" cmpd="sng">
                  <a:noFill/>
                  <a:prstDash val="solid"/>
                  <a:miter lim="800000"/>
                </a:ln>
                <a:solidFill>
                  <a:schemeClr val="bg1"/>
                </a:solidFill>
                <a:latin typeface="微软雅黑" pitchFamily="34" charset="-122"/>
                <a:ea typeface="微软雅黑" pitchFamily="34" charset="-122"/>
              </a:endParaRPr>
            </a:p>
          </p:txBody>
        </p:sp>
      </p:grpSp>
      <p:sp>
        <p:nvSpPr>
          <p:cNvPr id="7" name="标题 1"/>
          <p:cNvSpPr txBox="1">
            <a:spLocks/>
          </p:cNvSpPr>
          <p:nvPr/>
        </p:nvSpPr>
        <p:spPr>
          <a:xfrm>
            <a:off x="862984" y="195486"/>
            <a:ext cx="3925040" cy="504056"/>
          </a:xfrm>
          <a:prstGeom prst="rect">
            <a:avLst/>
          </a:prstGeom>
        </p:spPr>
        <p:txBody>
          <a:bodyPr>
            <a:noAutofit/>
          </a:bodyPr>
          <a:lstStyle>
            <a:lvl1pPr algn="l" defTabSz="685891" rtl="0" eaLnBrk="1" latinLnBrk="0" hangingPunct="1">
              <a:spcBef>
                <a:spcPct val="0"/>
              </a:spcBef>
              <a:buNone/>
              <a:defRPr sz="2800" b="1" kern="1200">
                <a:solidFill>
                  <a:schemeClr val="bg1"/>
                </a:solidFill>
                <a:latin typeface="微软雅黑" pitchFamily="34" charset="-122"/>
                <a:ea typeface="微软雅黑" pitchFamily="34" charset="-122"/>
                <a:cs typeface="+mj-cs"/>
              </a:defRPr>
            </a:lvl1pPr>
          </a:lstStyle>
          <a:p>
            <a:pPr algn="ctr"/>
            <a:r>
              <a:rPr lang="zh-CN" altLang="en-US" sz="2400" dirty="0" smtClean="0">
                <a:solidFill>
                  <a:schemeClr val="tx1">
                    <a:lumMod val="95000"/>
                    <a:lumOff val="5000"/>
                  </a:schemeClr>
                </a:solidFill>
              </a:rPr>
              <a:t>什么是“两学一做”</a:t>
            </a:r>
            <a:endParaRPr lang="zh-CN" altLang="en-US" sz="2400" dirty="0">
              <a:solidFill>
                <a:schemeClr val="tx1">
                  <a:lumMod val="95000"/>
                  <a:lumOff val="5000"/>
                </a:schemeClr>
              </a:solidFill>
            </a:endParaRPr>
          </a:p>
        </p:txBody>
      </p:sp>
      <p:grpSp>
        <p:nvGrpSpPr>
          <p:cNvPr id="8" name="组合 7"/>
          <p:cNvGrpSpPr/>
          <p:nvPr/>
        </p:nvGrpSpPr>
        <p:grpSpPr>
          <a:xfrm>
            <a:off x="3886619" y="1354635"/>
            <a:ext cx="1296144" cy="1297184"/>
            <a:chOff x="6556158" y="1824136"/>
            <a:chExt cx="1979612" cy="1981200"/>
          </a:xfrm>
        </p:grpSpPr>
        <p:grpSp>
          <p:nvGrpSpPr>
            <p:cNvPr id="9" name="组合 43"/>
            <p:cNvGrpSpPr>
              <a:grpSpLocks/>
            </p:cNvGrpSpPr>
            <p:nvPr/>
          </p:nvGrpSpPr>
          <p:grpSpPr bwMode="auto">
            <a:xfrm>
              <a:off x="6556158" y="1824136"/>
              <a:ext cx="1979612" cy="1981200"/>
              <a:chOff x="5217600" y="3058600"/>
              <a:chExt cx="1116000" cy="1116000"/>
            </a:xfrm>
          </p:grpSpPr>
          <p:sp>
            <p:nvSpPr>
              <p:cNvPr id="11" name="Oval 2"/>
              <p:cNvSpPr>
                <a:spLocks noChangeAspect="1" noChangeArrowheads="1"/>
              </p:cNvSpPr>
              <p:nvPr/>
            </p:nvSpPr>
            <p:spPr bwMode="auto">
              <a:xfrm>
                <a:off x="5217600" y="3058600"/>
                <a:ext cx="1116000" cy="1116000"/>
              </a:xfrm>
              <a:prstGeom prst="ellipse">
                <a:avLst/>
              </a:prstGeom>
              <a:solidFill>
                <a:srgbClr val="F20000"/>
              </a:soli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0000"/>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fr-FR" altLang="zh-CN" sz="5400" b="1" dirty="0">
                  <a:solidFill>
                    <a:schemeClr val="bg1"/>
                  </a:solidFill>
                  <a:latin typeface="微软雅黑" pitchFamily="34" charset="-122"/>
                  <a:ea typeface="微软雅黑" pitchFamily="34" charset="-122"/>
                </a:endParaRPr>
              </a:p>
            </p:txBody>
          </p:sp>
          <p:sp>
            <p:nvSpPr>
              <p:cNvPr id="12" name="椭圆 11"/>
              <p:cNvSpPr>
                <a:spLocks/>
              </p:cNvSpPr>
              <p:nvPr/>
            </p:nvSpPr>
            <p:spPr>
              <a:xfrm rot="19388639">
                <a:off x="5222074" y="3126562"/>
                <a:ext cx="756231" cy="540115"/>
              </a:xfrm>
              <a:prstGeom prst="ellipse">
                <a:avLst/>
              </a:prstGeom>
              <a:gradFill flip="none" rotWithShape="1">
                <a:gsLst>
                  <a:gs pos="0">
                    <a:schemeClr val="bg1"/>
                  </a:gs>
                  <a:gs pos="4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5400" dirty="0">
                  <a:solidFill>
                    <a:srgbClr val="FFFFFF"/>
                  </a:solidFill>
                  <a:effectLst/>
                  <a:ea typeface="微软雅黑" pitchFamily="34" charset="-122"/>
                </a:endParaRPr>
              </a:p>
            </p:txBody>
          </p:sp>
        </p:grpSp>
        <p:sp>
          <p:nvSpPr>
            <p:cNvPr id="10" name="Text Box 29"/>
            <p:cNvSpPr txBox="1">
              <a:spLocks noChangeArrowheads="1"/>
            </p:cNvSpPr>
            <p:nvPr/>
          </p:nvSpPr>
          <p:spPr bwMode="gray">
            <a:xfrm>
              <a:off x="6822218" y="2143348"/>
              <a:ext cx="1531793" cy="1410210"/>
            </a:xfrm>
            <a:prstGeom prst="rect">
              <a:avLst/>
            </a:prstGeom>
            <a:noFill/>
            <a:ln>
              <a:noFill/>
            </a:ln>
            <a:effectLst/>
          </p:spPr>
          <p:txBody>
            <a:bodyPr>
              <a:spAutoFit/>
            </a:bodyPr>
            <a:lstStyle/>
            <a:p>
              <a:pPr algn="ctr">
                <a:buClr>
                  <a:schemeClr val="tx1"/>
                </a:buClr>
                <a:buSzPct val="120000"/>
                <a:defRPr/>
              </a:pPr>
              <a:r>
                <a:rPr lang="zh-CN" altLang="en-US" sz="5400" b="1" spc="300" dirty="0" smtClean="0">
                  <a:ln w="12700" cmpd="sng">
                    <a:noFill/>
                    <a:prstDash val="solid"/>
                    <a:miter lim="800000"/>
                  </a:ln>
                  <a:solidFill>
                    <a:schemeClr val="bg1"/>
                  </a:solidFill>
                  <a:latin typeface="微软雅黑" pitchFamily="34" charset="-122"/>
                  <a:ea typeface="微软雅黑" pitchFamily="34" charset="-122"/>
                </a:rPr>
                <a:t>学</a:t>
              </a:r>
              <a:endParaRPr lang="zh-CN" altLang="en-US" sz="5400" b="1" spc="300" dirty="0">
                <a:ln w="12700" cmpd="sng">
                  <a:noFill/>
                  <a:prstDash val="solid"/>
                  <a:miter lim="800000"/>
                </a:ln>
                <a:solidFill>
                  <a:schemeClr val="bg1"/>
                </a:solidFill>
                <a:latin typeface="微软雅黑" pitchFamily="34" charset="-122"/>
                <a:ea typeface="微软雅黑" pitchFamily="34" charset="-122"/>
              </a:endParaRPr>
            </a:p>
          </p:txBody>
        </p:sp>
      </p:grpSp>
      <p:grpSp>
        <p:nvGrpSpPr>
          <p:cNvPr id="21" name="组合 20"/>
          <p:cNvGrpSpPr/>
          <p:nvPr/>
        </p:nvGrpSpPr>
        <p:grpSpPr>
          <a:xfrm>
            <a:off x="6071869" y="1203598"/>
            <a:ext cx="1541463" cy="1719263"/>
            <a:chOff x="6300192" y="1491630"/>
            <a:chExt cx="1541463" cy="1719263"/>
          </a:xfrm>
        </p:grpSpPr>
        <p:pic>
          <p:nvPicPr>
            <p:cNvPr id="2050" name="Picture 2" descr="E:\00专题PPT\两学一做\图片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491630"/>
              <a:ext cx="1541463" cy="17192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9"/>
            <p:cNvSpPr txBox="1">
              <a:spLocks noChangeArrowheads="1"/>
            </p:cNvSpPr>
            <p:nvPr/>
          </p:nvSpPr>
          <p:spPr bwMode="gray">
            <a:xfrm>
              <a:off x="6593400" y="1889596"/>
              <a:ext cx="1002936" cy="923330"/>
            </a:xfrm>
            <a:prstGeom prst="rect">
              <a:avLst/>
            </a:prstGeom>
            <a:noFill/>
            <a:ln>
              <a:noFill/>
            </a:ln>
            <a:effectLst/>
          </p:spPr>
          <p:txBody>
            <a:bodyPr>
              <a:spAutoFit/>
            </a:bodyPr>
            <a:lstStyle/>
            <a:p>
              <a:pPr algn="ctr">
                <a:buClr>
                  <a:schemeClr val="tx1"/>
                </a:buClr>
                <a:buSzPct val="120000"/>
                <a:defRPr/>
              </a:pPr>
              <a:r>
                <a:rPr lang="zh-CN" altLang="en-US" sz="5400" b="1" spc="300" dirty="0">
                  <a:ln w="12700" cmpd="sng">
                    <a:noFill/>
                    <a:prstDash val="solid"/>
                    <a:miter lim="800000"/>
                  </a:ln>
                  <a:solidFill>
                    <a:schemeClr val="bg1"/>
                  </a:solidFill>
                  <a:latin typeface="微软雅黑" pitchFamily="34" charset="-122"/>
                  <a:ea typeface="微软雅黑" pitchFamily="34" charset="-122"/>
                </a:rPr>
                <a:t>做</a:t>
              </a:r>
            </a:p>
          </p:txBody>
        </p:sp>
      </p:grpSp>
      <p:sp>
        <p:nvSpPr>
          <p:cNvPr id="18" name="矩形 17"/>
          <p:cNvSpPr/>
          <p:nvPr/>
        </p:nvSpPr>
        <p:spPr>
          <a:xfrm>
            <a:off x="1175325" y="2715766"/>
            <a:ext cx="1884507" cy="68326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0000"/>
              </a:lnSpc>
              <a:defRPr/>
            </a:pPr>
            <a:r>
              <a:rPr lang="zh-CN" altLang="en-US" sz="32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党章党规</a:t>
            </a:r>
            <a:endParaRPr lang="zh-CN" altLang="en-US" sz="32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9" name="矩形 18"/>
          <p:cNvSpPr/>
          <p:nvPr/>
        </p:nvSpPr>
        <p:spPr>
          <a:xfrm>
            <a:off x="3623597" y="2715766"/>
            <a:ext cx="1884507" cy="68326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0000"/>
              </a:lnSpc>
              <a:defRPr/>
            </a:pPr>
            <a:r>
              <a:rPr lang="zh-CN" altLang="en-US" sz="32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系列讲话</a:t>
            </a:r>
            <a:endParaRPr lang="zh-CN" altLang="en-US" sz="32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0" name="矩形 19"/>
          <p:cNvSpPr/>
          <p:nvPr/>
        </p:nvSpPr>
        <p:spPr>
          <a:xfrm>
            <a:off x="5927853" y="2740805"/>
            <a:ext cx="1884507" cy="63318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0000"/>
              </a:lnSpc>
              <a:defRPr/>
            </a:pPr>
            <a:r>
              <a:rPr lang="zh-CN" altLang="en-US" sz="3200" b="1" kern="0" spc="50" dirty="0" smtClean="0">
                <a:ln w="11430"/>
                <a:solidFill>
                  <a:srgbClr val="EE7D00"/>
                </a:solidFill>
                <a:effectLst>
                  <a:outerShdw blurRad="76200" dist="50800" dir="5400000" algn="tl" rotWithShape="0">
                    <a:srgbClr val="000000">
                      <a:alpha val="65000"/>
                    </a:srgbClr>
                  </a:outerShdw>
                </a:effectLst>
                <a:latin typeface="微软雅黑" pitchFamily="34" charset="-122"/>
                <a:ea typeface="微软雅黑" pitchFamily="34" charset="-122"/>
              </a:rPr>
              <a:t>合格党员</a:t>
            </a:r>
            <a:endParaRPr lang="zh-CN" altLang="en-US" sz="3200" b="1" kern="0" spc="50" dirty="0">
              <a:ln w="11430"/>
              <a:solidFill>
                <a:srgbClr val="EE7D0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2" name="矩形 21"/>
          <p:cNvSpPr/>
          <p:nvPr/>
        </p:nvSpPr>
        <p:spPr>
          <a:xfrm>
            <a:off x="1079008" y="3435846"/>
            <a:ext cx="6949376" cy="1323439"/>
          </a:xfrm>
          <a:prstGeom prst="rect">
            <a:avLst/>
          </a:prstGeom>
        </p:spPr>
        <p:txBody>
          <a:bodyPr wrap="square">
            <a:spAutoFit/>
          </a:bodyPr>
          <a:lstStyle/>
          <a:p>
            <a:r>
              <a:rPr lang="zh-CN" altLang="en-US" sz="1600" dirty="0">
                <a:solidFill>
                  <a:srgbClr val="FF0000"/>
                </a:solidFill>
                <a:latin typeface="微软雅黑" pitchFamily="34" charset="-122"/>
                <a:ea typeface="微软雅黑" pitchFamily="34" charset="-122"/>
              </a:rPr>
              <a:t>“两学一做”学习教育，指的是“学党章党规、学系列讲话，做合格党员”学习教育</a:t>
            </a:r>
            <a:r>
              <a:rPr lang="zh-CN" altLang="en-US" sz="1600" dirty="0" smtClean="0">
                <a:solidFill>
                  <a:srgbClr val="FF0000"/>
                </a:solidFill>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习</a:t>
            </a:r>
            <a:r>
              <a:rPr lang="zh-CN" altLang="en-US" sz="1600" dirty="0">
                <a:latin typeface="微软雅黑" pitchFamily="34" charset="-122"/>
                <a:ea typeface="微软雅黑" pitchFamily="34" charset="-122"/>
              </a:rPr>
              <a:t>近平总书记系列重要讲话作为中国特色社会主义理论体系的最新成果，其学习必须和党章党规的学习同规划、同督查、同检验，这样才能推动党员干部在学习上不走过场，在行动上积极作为，做新时期名副其实的合格党员。</a:t>
            </a:r>
          </a:p>
        </p:txBody>
      </p:sp>
    </p:spTree>
    <p:extLst>
      <p:ext uri="{BB962C8B-B14F-4D97-AF65-F5344CB8AC3E}">
        <p14:creationId xmlns:p14="http://schemas.microsoft.com/office/powerpoint/2010/main" val="10755891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3"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4*#ppt_w"/>
                                              </p:val>
                                            </p:tav>
                                            <p:tav tm="100000">
                                              <p:val>
                                                <p:strVal val="#ppt_w"/>
                                              </p:val>
                                            </p:tav>
                                          </p:tavLst>
                                        </p:anim>
                                        <p:anim calcmode="lin" valueType="num">
                                          <p:cBhvr>
                                            <p:cTn id="12" dur="500" fill="hold"/>
                                            <p:tgtEl>
                                              <p:spTgt spid="2"/>
                                            </p:tgtEl>
                                            <p:attrNameLst>
                                              <p:attrName>ppt_h</p:attrName>
                                            </p:attrNameLst>
                                          </p:cBhvr>
                                          <p:tavLst>
                                            <p:tav tm="0">
                                              <p:val>
                                                <p:strVal val="4*#ppt_h"/>
                                              </p:val>
                                            </p:tav>
                                            <p:tav tm="100000">
                                              <p:val>
                                                <p:strVal val="#ppt_h"/>
                                              </p:val>
                                            </p:tav>
                                          </p:tavLst>
                                        </p:anim>
                                      </p:childTnLst>
                                    </p:cTn>
                                  </p:par>
                                  <p:par>
                                    <p:cTn id="13" presetID="8" presetClass="emph" presetSubtype="0" fill="hold" nodeType="withEffect">
                                      <p:stCondLst>
                                        <p:cond delay="0"/>
                                      </p:stCondLst>
                                      <p:childTnLst>
                                        <p:animRot by="21600000">
                                          <p:cBhvr>
                                            <p:cTn id="14" dur="500" fill="hold"/>
                                            <p:tgtEl>
                                              <p:spTgt spid="2"/>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14:presetBounceEnd="40000">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14:bounceEnd="40000">
                                          <p:cBhvr additive="base">
                                            <p:cTn id="18"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3" presetClass="entr" presetSubtype="3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strVal val="4*#ppt_w"/>
                                              </p:val>
                                            </p:tav>
                                            <p:tav tm="100000">
                                              <p:val>
                                                <p:strVal val="#ppt_w"/>
                                              </p:val>
                                            </p:tav>
                                          </p:tavLst>
                                        </p:anim>
                                        <p:anim calcmode="lin" valueType="num">
                                          <p:cBhvr>
                                            <p:cTn id="24" dur="500" fill="hold"/>
                                            <p:tgtEl>
                                              <p:spTgt spid="8"/>
                                            </p:tgtEl>
                                            <p:attrNameLst>
                                              <p:attrName>ppt_h</p:attrName>
                                            </p:attrNameLst>
                                          </p:cBhvr>
                                          <p:tavLst>
                                            <p:tav tm="0">
                                              <p:val>
                                                <p:strVal val="4*#ppt_h"/>
                                              </p:val>
                                            </p:tav>
                                            <p:tav tm="100000">
                                              <p:val>
                                                <p:strVal val="#ppt_h"/>
                                              </p:val>
                                            </p:tav>
                                          </p:tavLst>
                                        </p:anim>
                                      </p:childTnLst>
                                    </p:cTn>
                                  </p:par>
                                  <p:par>
                                    <p:cTn id="25" presetID="8" presetClass="emph" presetSubtype="0" fill="hold" nodeType="withEffect">
                                      <p:stCondLst>
                                        <p:cond delay="0"/>
                                      </p:stCondLst>
                                      <p:childTnLst>
                                        <p:animRot by="21600000">
                                          <p:cBhvr>
                                            <p:cTn id="26" dur="500" fill="hold"/>
                                            <p:tgtEl>
                                              <p:spTgt spid="8"/>
                                            </p:tgtEl>
                                            <p:attrNameLst>
                                              <p:attrName>r</p:attrName>
                                            </p:attrNameLst>
                                          </p:cBhvr>
                                        </p:animRot>
                                      </p:childTnLst>
                                    </p:cTn>
                                  </p:par>
                                </p:childTnLst>
                              </p:cTn>
                            </p:par>
                            <p:par>
                              <p:cTn id="27" fill="hold">
                                <p:stCondLst>
                                  <p:cond delay="2000"/>
                                </p:stCondLst>
                                <p:childTnLst>
                                  <p:par>
                                    <p:cTn id="28" presetID="2" presetClass="entr" presetSubtype="4" fill="hold" grpId="0" nodeType="afterEffect" p14:presetBounceEnd="40000">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14:bounceEnd="40000">
                                          <p:cBhvr additive="base">
                                            <p:cTn id="30" dur="500" fill="hold"/>
                                            <p:tgtEl>
                                              <p:spTgt spid="19"/>
                                            </p:tgtEl>
                                            <p:attrNameLst>
                                              <p:attrName>ppt_x</p:attrName>
                                            </p:attrNameLst>
                                          </p:cBhvr>
                                          <p:tavLst>
                                            <p:tav tm="0">
                                              <p:val>
                                                <p:strVal val="#ppt_x"/>
                                              </p:val>
                                            </p:tav>
                                            <p:tav tm="100000">
                                              <p:val>
                                                <p:strVal val="#ppt_x"/>
                                              </p:val>
                                            </p:tav>
                                          </p:tavLst>
                                        </p:anim>
                                        <p:anim calcmode="lin" valueType="num" p14:bounceEnd="40000">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3" presetClass="entr" presetSubtype="32"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strVal val="4*#ppt_w"/>
                                              </p:val>
                                            </p:tav>
                                            <p:tav tm="100000">
                                              <p:val>
                                                <p:strVal val="#ppt_w"/>
                                              </p:val>
                                            </p:tav>
                                          </p:tavLst>
                                        </p:anim>
                                        <p:anim calcmode="lin" valueType="num">
                                          <p:cBhvr>
                                            <p:cTn id="36" dur="500" fill="hold"/>
                                            <p:tgtEl>
                                              <p:spTgt spid="21"/>
                                            </p:tgtEl>
                                            <p:attrNameLst>
                                              <p:attrName>ppt_h</p:attrName>
                                            </p:attrNameLst>
                                          </p:cBhvr>
                                          <p:tavLst>
                                            <p:tav tm="0">
                                              <p:val>
                                                <p:strVal val="4*#ppt_h"/>
                                              </p:val>
                                            </p:tav>
                                            <p:tav tm="100000">
                                              <p:val>
                                                <p:strVal val="#ppt_h"/>
                                              </p:val>
                                            </p:tav>
                                          </p:tavLst>
                                        </p:anim>
                                      </p:childTnLst>
                                    </p:cTn>
                                  </p:par>
                                  <p:par>
                                    <p:cTn id="37" presetID="8" presetClass="emph" presetSubtype="0" fill="hold" nodeType="withEffect">
                                      <p:stCondLst>
                                        <p:cond delay="0"/>
                                      </p:stCondLst>
                                      <p:childTnLst>
                                        <p:animRot by="21600000">
                                          <p:cBhvr>
                                            <p:cTn id="38" dur="500" fill="hold"/>
                                            <p:tgtEl>
                                              <p:spTgt spid="21"/>
                                            </p:tgtEl>
                                            <p:attrNameLst>
                                              <p:attrName>r</p:attrName>
                                            </p:attrNameLst>
                                          </p:cBhvr>
                                        </p:animRot>
                                      </p:childTnLst>
                                    </p:cTn>
                                  </p:par>
                                </p:childTnLst>
                              </p:cTn>
                            </p:par>
                            <p:par>
                              <p:cTn id="39" fill="hold">
                                <p:stCondLst>
                                  <p:cond delay="3000"/>
                                </p:stCondLst>
                                <p:childTnLst>
                                  <p:par>
                                    <p:cTn id="40" presetID="2" presetClass="entr" presetSubtype="4" fill="hold" grpId="0" nodeType="afterEffect" p14:presetBounceEnd="40000">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14:bounceEnd="40000">
                                          <p:cBhvr additive="base">
                                            <p:cTn id="42" dur="50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20"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3"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4*#ppt_w"/>
                                              </p:val>
                                            </p:tav>
                                            <p:tav tm="100000">
                                              <p:val>
                                                <p:strVal val="#ppt_w"/>
                                              </p:val>
                                            </p:tav>
                                          </p:tavLst>
                                        </p:anim>
                                        <p:anim calcmode="lin" valueType="num">
                                          <p:cBhvr>
                                            <p:cTn id="12" dur="500" fill="hold"/>
                                            <p:tgtEl>
                                              <p:spTgt spid="2"/>
                                            </p:tgtEl>
                                            <p:attrNameLst>
                                              <p:attrName>ppt_h</p:attrName>
                                            </p:attrNameLst>
                                          </p:cBhvr>
                                          <p:tavLst>
                                            <p:tav tm="0">
                                              <p:val>
                                                <p:strVal val="4*#ppt_h"/>
                                              </p:val>
                                            </p:tav>
                                            <p:tav tm="100000">
                                              <p:val>
                                                <p:strVal val="#ppt_h"/>
                                              </p:val>
                                            </p:tav>
                                          </p:tavLst>
                                        </p:anim>
                                      </p:childTnLst>
                                    </p:cTn>
                                  </p:par>
                                  <p:par>
                                    <p:cTn id="13" presetID="8" presetClass="emph" presetSubtype="0" fill="hold" nodeType="withEffect">
                                      <p:stCondLst>
                                        <p:cond delay="0"/>
                                      </p:stCondLst>
                                      <p:childTnLst>
                                        <p:animRot by="21600000">
                                          <p:cBhvr>
                                            <p:cTn id="14" dur="500" fill="hold"/>
                                            <p:tgtEl>
                                              <p:spTgt spid="2"/>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3" presetClass="entr" presetSubtype="3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strVal val="4*#ppt_w"/>
                                              </p:val>
                                            </p:tav>
                                            <p:tav tm="100000">
                                              <p:val>
                                                <p:strVal val="#ppt_w"/>
                                              </p:val>
                                            </p:tav>
                                          </p:tavLst>
                                        </p:anim>
                                        <p:anim calcmode="lin" valueType="num">
                                          <p:cBhvr>
                                            <p:cTn id="24" dur="500" fill="hold"/>
                                            <p:tgtEl>
                                              <p:spTgt spid="8"/>
                                            </p:tgtEl>
                                            <p:attrNameLst>
                                              <p:attrName>ppt_h</p:attrName>
                                            </p:attrNameLst>
                                          </p:cBhvr>
                                          <p:tavLst>
                                            <p:tav tm="0">
                                              <p:val>
                                                <p:strVal val="4*#ppt_h"/>
                                              </p:val>
                                            </p:tav>
                                            <p:tav tm="100000">
                                              <p:val>
                                                <p:strVal val="#ppt_h"/>
                                              </p:val>
                                            </p:tav>
                                          </p:tavLst>
                                        </p:anim>
                                      </p:childTnLst>
                                    </p:cTn>
                                  </p:par>
                                  <p:par>
                                    <p:cTn id="25" presetID="8" presetClass="emph" presetSubtype="0" fill="hold" nodeType="withEffect">
                                      <p:stCondLst>
                                        <p:cond delay="0"/>
                                      </p:stCondLst>
                                      <p:childTnLst>
                                        <p:animRot by="21600000">
                                          <p:cBhvr>
                                            <p:cTn id="26" dur="500" fill="hold"/>
                                            <p:tgtEl>
                                              <p:spTgt spid="8"/>
                                            </p:tgtEl>
                                            <p:attrNameLst>
                                              <p:attrName>r</p:attrName>
                                            </p:attrNameLst>
                                          </p:cBhvr>
                                        </p:animRot>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3" presetClass="entr" presetSubtype="32"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strVal val="4*#ppt_w"/>
                                              </p:val>
                                            </p:tav>
                                            <p:tav tm="100000">
                                              <p:val>
                                                <p:strVal val="#ppt_w"/>
                                              </p:val>
                                            </p:tav>
                                          </p:tavLst>
                                        </p:anim>
                                        <p:anim calcmode="lin" valueType="num">
                                          <p:cBhvr>
                                            <p:cTn id="36" dur="500" fill="hold"/>
                                            <p:tgtEl>
                                              <p:spTgt spid="21"/>
                                            </p:tgtEl>
                                            <p:attrNameLst>
                                              <p:attrName>ppt_h</p:attrName>
                                            </p:attrNameLst>
                                          </p:cBhvr>
                                          <p:tavLst>
                                            <p:tav tm="0">
                                              <p:val>
                                                <p:strVal val="4*#ppt_h"/>
                                              </p:val>
                                            </p:tav>
                                            <p:tav tm="100000">
                                              <p:val>
                                                <p:strVal val="#ppt_h"/>
                                              </p:val>
                                            </p:tav>
                                          </p:tavLst>
                                        </p:anim>
                                      </p:childTnLst>
                                    </p:cTn>
                                  </p:par>
                                  <p:par>
                                    <p:cTn id="37" presetID="8" presetClass="emph" presetSubtype="0" fill="hold" nodeType="withEffect">
                                      <p:stCondLst>
                                        <p:cond delay="0"/>
                                      </p:stCondLst>
                                      <p:childTnLst>
                                        <p:animRot by="21600000">
                                          <p:cBhvr>
                                            <p:cTn id="38" dur="500" fill="hold"/>
                                            <p:tgtEl>
                                              <p:spTgt spid="21"/>
                                            </p:tgtEl>
                                            <p:attrNameLst>
                                              <p:attrName>r</p:attrName>
                                            </p:attrNameLst>
                                          </p:cBhvr>
                                        </p:animRot>
                                      </p:childTnLst>
                                    </p:cTn>
                                  </p:par>
                                </p:childTnLst>
                              </p:cTn>
                            </p:par>
                            <p:par>
                              <p:cTn id="39" fill="hold">
                                <p:stCondLst>
                                  <p:cond delay="3000"/>
                                </p:stCondLst>
                                <p:childTnLst>
                                  <p:par>
                                    <p:cTn id="40" presetID="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20"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gray">
          <a:xfrm>
            <a:off x="3275856" y="1491630"/>
            <a:ext cx="4968551" cy="2952328"/>
          </a:xfrm>
          <a:prstGeom prst="roundRect">
            <a:avLst>
              <a:gd name="adj" fmla="val 0"/>
            </a:avLst>
          </a:prstGeom>
          <a:gradFill rotWithShape="1">
            <a:gsLst>
              <a:gs pos="0">
                <a:srgbClr val="FF0517">
                  <a:shade val="51000"/>
                  <a:satMod val="130000"/>
                </a:srgbClr>
              </a:gs>
              <a:gs pos="80000">
                <a:srgbClr val="FF0517">
                  <a:shade val="93000"/>
                  <a:satMod val="130000"/>
                </a:srgbClr>
              </a:gs>
              <a:gs pos="100000">
                <a:srgbClr val="FF0517">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none" lIns="91413" tIns="45706" rIns="91413" bIns="45706" numCol="1" anchor="ctr" anchorCtr="0" compatLnSpc="1">
            <a:prstTxWarp prst="textNoShape">
              <a:avLst/>
            </a:prstTxWarp>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zh-CN" altLang="zh-CN" sz="3200" b="0" i="0" u="none" strike="noStrike" kern="0" cap="none" spc="0" normalizeH="0" baseline="0" noProof="0">
              <a:ln>
                <a:noFill/>
              </a:ln>
              <a:solidFill>
                <a:srgbClr val="FFFFFF"/>
              </a:solidFill>
              <a:effectLst/>
              <a:uLnTx/>
              <a:uFillTx/>
              <a:latin typeface="Arial" pitchFamily="34" charset="0"/>
              <a:ea typeface="宋体" pitchFamily="2" charset="-122"/>
              <a:cs typeface="宋体" pitchFamily="2" charset="-122"/>
            </a:endParaRPr>
          </a:p>
        </p:txBody>
      </p:sp>
      <p:sp>
        <p:nvSpPr>
          <p:cNvPr id="2" name="矩形 1"/>
          <p:cNvSpPr/>
          <p:nvPr/>
        </p:nvSpPr>
        <p:spPr>
          <a:xfrm>
            <a:off x="3436218" y="1690124"/>
            <a:ext cx="4664174" cy="2609817"/>
          </a:xfrm>
          <a:prstGeom prst="rect">
            <a:avLst/>
          </a:prstGeom>
        </p:spPr>
        <p:txBody>
          <a:bodyPr wrap="square">
            <a:spAutoFit/>
          </a:bodyPr>
          <a:lstStyle/>
          <a:p>
            <a:pPr>
              <a:lnSpc>
                <a:spcPts val="2200"/>
              </a:lnSpc>
            </a:pPr>
            <a:r>
              <a:rPr lang="zh-CN" altLang="en-US" sz="1600" dirty="0">
                <a:solidFill>
                  <a:srgbClr val="FFFF00"/>
                </a:solidFill>
                <a:latin typeface="微软雅黑" pitchFamily="34" charset="-122"/>
                <a:ea typeface="微软雅黑" pitchFamily="34" charset="-122"/>
              </a:rPr>
              <a:t>习近平总书记在中央纪委六次全会上明确指出，要推动全面从严治党向基层延伸。党员是党的肌体的细胞，党员合格，党的组织才坚强有力。在党的群众路线教育实践活动和“三严三实”专题教育取得明显成效基础上，今年在全体党员中开展“两学一做”学习教育，就是要推动党内教育从“关键少数”向广大党员拓展、从集中性教育向经常性教育延伸，把全面从严治党要求落实到每个支部、落实到每名党员。</a:t>
            </a:r>
          </a:p>
        </p:txBody>
      </p:sp>
      <p:pic>
        <p:nvPicPr>
          <p:cNvPr id="1027" name="Picture 3" descr="E:\0000000我图PPT\00001PNG素材\01党委政府\习近平2.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6000"/>
                    </a14:imgEffect>
                  </a14:imgLayer>
                </a14:imgProps>
              </a:ext>
              <a:ext uri="{28A0092B-C50C-407E-A947-70E740481C1C}">
                <a14:useLocalDpi xmlns:a14="http://schemas.microsoft.com/office/drawing/2010/main" val="0"/>
              </a:ext>
            </a:extLst>
          </a:blip>
          <a:srcRect/>
          <a:stretch>
            <a:fillRect/>
          </a:stretch>
        </p:blipFill>
        <p:spPr bwMode="auto">
          <a:xfrm>
            <a:off x="-252536" y="1419622"/>
            <a:ext cx="3760762" cy="3758465"/>
          </a:xfrm>
          <a:prstGeom prst="rect">
            <a:avLst/>
          </a:prstGeom>
          <a:noFill/>
          <a:extLst>
            <a:ext uri="{909E8E84-426E-40DD-AFC4-6F175D3DCCD1}">
              <a14:hiddenFill xmlns:a14="http://schemas.microsoft.com/office/drawing/2010/main">
                <a:solidFill>
                  <a:srgbClr val="FFFFFF"/>
                </a:solidFill>
              </a14:hiddenFill>
            </a:ext>
          </a:extLst>
        </p:spPr>
      </p:pic>
      <p:sp>
        <p:nvSpPr>
          <p:cNvPr id="8" name="标题 1"/>
          <p:cNvSpPr txBox="1">
            <a:spLocks/>
          </p:cNvSpPr>
          <p:nvPr/>
        </p:nvSpPr>
        <p:spPr>
          <a:xfrm>
            <a:off x="1367040" y="195486"/>
            <a:ext cx="4717128" cy="504056"/>
          </a:xfrm>
          <a:prstGeom prst="rect">
            <a:avLst/>
          </a:prstGeom>
        </p:spPr>
        <p:txBody>
          <a:bodyPr>
            <a:noAutofit/>
          </a:bodyPr>
          <a:lstStyle>
            <a:lvl1pPr algn="l" defTabSz="685891" rtl="0" eaLnBrk="1" latinLnBrk="0" hangingPunct="1">
              <a:spcBef>
                <a:spcPct val="0"/>
              </a:spcBef>
              <a:buNone/>
              <a:defRPr sz="2800" b="1" kern="1200">
                <a:solidFill>
                  <a:schemeClr val="bg1"/>
                </a:solidFill>
                <a:latin typeface="微软雅黑" pitchFamily="34" charset="-122"/>
                <a:ea typeface="微软雅黑" pitchFamily="34" charset="-122"/>
                <a:cs typeface="+mj-cs"/>
              </a:defRPr>
            </a:lvl1pPr>
          </a:lstStyle>
          <a:p>
            <a:r>
              <a:rPr lang="zh-CN" altLang="en-US" sz="2400" dirty="0">
                <a:solidFill>
                  <a:schemeClr val="tx1">
                    <a:lumMod val="95000"/>
                    <a:lumOff val="5000"/>
                  </a:schemeClr>
                </a:solidFill>
              </a:rPr>
              <a:t>推动全面从严治党向基层延伸</a:t>
            </a:r>
          </a:p>
        </p:txBody>
      </p:sp>
      <p:pic>
        <p:nvPicPr>
          <p:cNvPr id="1028" name="Picture 4" descr="E:\0000000我图PPT\00001PNG素材\01党委政府\红色丝带.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 contrast="9000"/>
                    </a14:imgEffect>
                  </a14:imgLayer>
                </a14:imgProps>
              </a:ext>
              <a:ext uri="{28A0092B-C50C-407E-A947-70E740481C1C}">
                <a14:useLocalDpi xmlns:a14="http://schemas.microsoft.com/office/drawing/2010/main" val="0"/>
              </a:ext>
            </a:extLst>
          </a:blip>
          <a:srcRect/>
          <a:stretch>
            <a:fillRect/>
          </a:stretch>
        </p:blipFill>
        <p:spPr bwMode="auto">
          <a:xfrm>
            <a:off x="-324544" y="3939902"/>
            <a:ext cx="5076081" cy="161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7456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left)">
                                      <p:cBhvr>
                                        <p:cTn id="11" dur="500"/>
                                        <p:tgtEl>
                                          <p:spTgt spid="102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ipe(down)">
                                      <p:cBhvr>
                                        <p:cTn id="15" dur="500"/>
                                        <p:tgtEl>
                                          <p:spTgt spid="1027"/>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右箭头 67"/>
          <p:cNvSpPr>
            <a:spLocks noChangeArrowheads="1"/>
          </p:cNvSpPr>
          <p:nvPr/>
        </p:nvSpPr>
        <p:spPr bwMode="auto">
          <a:xfrm>
            <a:off x="2701751" y="3331245"/>
            <a:ext cx="3400425" cy="371475"/>
          </a:xfrm>
          <a:prstGeom prst="rightArrow">
            <a:avLst>
              <a:gd name="adj1" fmla="val 50000"/>
              <a:gd name="adj2" fmla="val 50092"/>
            </a:avLst>
          </a:prstGeom>
          <a:solidFill>
            <a:schemeClr val="accent2"/>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rgbClr val="C00000"/>
              </a:solidFill>
              <a:latin typeface="微软雅黑" pitchFamily="34" charset="-122"/>
              <a:ea typeface="微软雅黑" pitchFamily="34" charset="-122"/>
            </a:endParaRPr>
          </a:p>
        </p:txBody>
      </p:sp>
      <p:sp>
        <p:nvSpPr>
          <p:cNvPr id="69" name="右箭头 68"/>
          <p:cNvSpPr>
            <a:spLocks noChangeArrowheads="1"/>
          </p:cNvSpPr>
          <p:nvPr/>
        </p:nvSpPr>
        <p:spPr bwMode="auto">
          <a:xfrm flipH="1">
            <a:off x="2827164" y="3888457"/>
            <a:ext cx="3521075" cy="369888"/>
          </a:xfrm>
          <a:prstGeom prst="rightArrow">
            <a:avLst>
              <a:gd name="adj1" fmla="val 50000"/>
              <a:gd name="adj2" fmla="val 50064"/>
            </a:avLst>
          </a:prstGeom>
          <a:solidFill>
            <a:srgbClr val="FF9900"/>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rgbClr val="C00000"/>
              </a:solidFill>
              <a:latin typeface="微软雅黑" pitchFamily="34" charset="-122"/>
              <a:ea typeface="微软雅黑" pitchFamily="34" charset="-122"/>
            </a:endParaRPr>
          </a:p>
        </p:txBody>
      </p:sp>
      <p:sp>
        <p:nvSpPr>
          <p:cNvPr id="70" name="椭圆 69"/>
          <p:cNvSpPr>
            <a:spLocks noChangeArrowheads="1"/>
          </p:cNvSpPr>
          <p:nvPr/>
        </p:nvSpPr>
        <p:spPr bwMode="auto">
          <a:xfrm>
            <a:off x="1034876" y="2867695"/>
            <a:ext cx="1792288" cy="1792287"/>
          </a:xfrm>
          <a:prstGeom prst="ellipse">
            <a:avLst/>
          </a:prstGeom>
          <a:solidFill>
            <a:schemeClr val="accent2"/>
          </a:solidFill>
          <a:ln>
            <a:noFill/>
          </a:ln>
          <a:effectLst>
            <a:outerShdw dist="38100" algn="l" rotWithShape="0">
              <a:srgbClr val="000000">
                <a:alpha val="39999"/>
              </a:srgbClr>
            </a:outerShdw>
          </a:effectLst>
          <a:extLst/>
        </p:spPr>
        <p:txBody>
          <a:bodyPr anchor="ctr"/>
          <a:lstStyle/>
          <a:p>
            <a:pPr algn="ctr" eaLnBrk="1" fontAlgn="auto" hangingPunct="1">
              <a:lnSpc>
                <a:spcPct val="120000"/>
              </a:lnSpc>
              <a:spcBef>
                <a:spcPts val="0"/>
              </a:spcBef>
              <a:spcAft>
                <a:spcPts val="0"/>
              </a:spcAft>
              <a:buClrTx/>
              <a:buSzTx/>
              <a:defRPr/>
            </a:pPr>
            <a:r>
              <a:rPr lang="zh-CN" altLang="en-US" sz="1800" b="1" kern="0" dirty="0" smtClean="0">
                <a:solidFill>
                  <a:schemeClr val="bg1"/>
                </a:solidFill>
                <a:latin typeface="微软雅黑" pitchFamily="34" charset="-122"/>
                <a:ea typeface="微软雅黑" pitchFamily="34" charset="-122"/>
              </a:rPr>
              <a:t>党的群众路线教育活动</a:t>
            </a:r>
            <a:endParaRPr lang="zh-CN" altLang="en-US" sz="1800" b="1" kern="0" dirty="0">
              <a:solidFill>
                <a:schemeClr val="bg1"/>
              </a:solidFill>
              <a:latin typeface="微软雅黑" pitchFamily="34" charset="-122"/>
              <a:ea typeface="微软雅黑" pitchFamily="34" charset="-122"/>
            </a:endParaRPr>
          </a:p>
        </p:txBody>
      </p:sp>
      <p:sp>
        <p:nvSpPr>
          <p:cNvPr id="71" name="椭圆 70"/>
          <p:cNvSpPr>
            <a:spLocks noChangeArrowheads="1"/>
          </p:cNvSpPr>
          <p:nvPr/>
        </p:nvSpPr>
        <p:spPr bwMode="auto">
          <a:xfrm>
            <a:off x="6162501" y="2867695"/>
            <a:ext cx="1793875" cy="1792287"/>
          </a:xfrm>
          <a:prstGeom prst="ellipse">
            <a:avLst/>
          </a:prstGeom>
          <a:solidFill>
            <a:srgbClr val="FF9900"/>
          </a:solidFill>
          <a:ln>
            <a:noFill/>
          </a:ln>
          <a:effectLst>
            <a:outerShdw dist="38100" algn="l" rotWithShape="0">
              <a:srgbClr val="000000">
                <a:alpha val="39999"/>
              </a:srgbClr>
            </a:outerShdw>
          </a:effectLst>
          <a:extLst/>
        </p:spPr>
        <p:txBody>
          <a:bodyPr anchor="ctr"/>
          <a:lstStyle/>
          <a:p>
            <a:pPr algn="ctr" eaLnBrk="1" fontAlgn="auto" hangingPunct="1">
              <a:lnSpc>
                <a:spcPct val="120000"/>
              </a:lnSpc>
              <a:spcBef>
                <a:spcPts val="0"/>
              </a:spcBef>
              <a:spcAft>
                <a:spcPts val="0"/>
              </a:spcAft>
              <a:buClrTx/>
              <a:buSzTx/>
              <a:defRPr/>
            </a:pPr>
            <a:r>
              <a:rPr lang="zh-CN" altLang="en-US" sz="1800" b="1" kern="0" dirty="0" smtClean="0">
                <a:solidFill>
                  <a:schemeClr val="bg1"/>
                </a:solidFill>
                <a:latin typeface="微软雅黑" pitchFamily="34" charset="-122"/>
                <a:ea typeface="微软雅黑" pitchFamily="34" charset="-122"/>
              </a:rPr>
              <a:t>“三严三实”专题教育活动</a:t>
            </a:r>
            <a:endParaRPr lang="zh-CN" altLang="en-US" sz="1800" b="1" kern="0" dirty="0">
              <a:solidFill>
                <a:schemeClr val="bg1"/>
              </a:solidFill>
              <a:latin typeface="微软雅黑" pitchFamily="34" charset="-122"/>
              <a:ea typeface="微软雅黑" pitchFamily="34" charset="-122"/>
            </a:endParaRPr>
          </a:p>
        </p:txBody>
      </p:sp>
      <p:sp>
        <p:nvSpPr>
          <p:cNvPr id="72" name="矩形 71"/>
          <p:cNvSpPr/>
          <p:nvPr/>
        </p:nvSpPr>
        <p:spPr>
          <a:xfrm>
            <a:off x="3660601" y="3209007"/>
            <a:ext cx="1420813" cy="1173163"/>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algn="ctr" eaLnBrk="1" fontAlgn="auto" hangingPunct="1">
              <a:lnSpc>
                <a:spcPct val="120000"/>
              </a:lnSpc>
              <a:spcBef>
                <a:spcPts val="0"/>
              </a:spcBef>
              <a:spcAft>
                <a:spcPts val="0"/>
              </a:spcAft>
              <a:buClrTx/>
              <a:buSzTx/>
              <a:defRPr/>
            </a:pPr>
            <a:r>
              <a:rPr lang="zh-CN" altLang="en-US" sz="2000" b="1" kern="0" dirty="0" smtClean="0">
                <a:solidFill>
                  <a:schemeClr val="accent2"/>
                </a:solidFill>
                <a:latin typeface="微软雅黑" pitchFamily="34" charset="-122"/>
                <a:ea typeface="微软雅黑" pitchFamily="34" charset="-122"/>
              </a:rPr>
              <a:t>巩固拓展</a:t>
            </a:r>
            <a:endParaRPr lang="en-US" altLang="zh-CN" sz="2000" b="1" kern="0" dirty="0" smtClean="0">
              <a:solidFill>
                <a:schemeClr val="accent2"/>
              </a:solidFill>
              <a:latin typeface="微软雅黑" pitchFamily="34" charset="-122"/>
              <a:ea typeface="微软雅黑" pitchFamily="34" charset="-122"/>
            </a:endParaRPr>
          </a:p>
          <a:p>
            <a:pPr algn="ctr" eaLnBrk="1" fontAlgn="auto" hangingPunct="1">
              <a:lnSpc>
                <a:spcPct val="120000"/>
              </a:lnSpc>
              <a:spcBef>
                <a:spcPts val="0"/>
              </a:spcBef>
              <a:spcAft>
                <a:spcPts val="0"/>
              </a:spcAft>
              <a:buClrTx/>
              <a:buSzTx/>
              <a:defRPr/>
            </a:pPr>
            <a:r>
              <a:rPr lang="zh-CN" altLang="en-US" sz="2000" b="1" kern="0" dirty="0">
                <a:solidFill>
                  <a:schemeClr val="accent2"/>
                </a:solidFill>
                <a:latin typeface="微软雅黑" pitchFamily="34" charset="-122"/>
                <a:ea typeface="微软雅黑" pitchFamily="34" charset="-122"/>
              </a:rPr>
              <a:t>成果</a:t>
            </a:r>
          </a:p>
        </p:txBody>
      </p:sp>
      <p:sp>
        <p:nvSpPr>
          <p:cNvPr id="73" name="下箭头 72"/>
          <p:cNvSpPr>
            <a:spLocks noChangeArrowheads="1"/>
          </p:cNvSpPr>
          <p:nvPr/>
        </p:nvSpPr>
        <p:spPr bwMode="auto">
          <a:xfrm>
            <a:off x="3983161" y="2643758"/>
            <a:ext cx="804863" cy="555625"/>
          </a:xfrm>
          <a:prstGeom prst="downArrow">
            <a:avLst>
              <a:gd name="adj1" fmla="val 50000"/>
              <a:gd name="adj2" fmla="val 50000"/>
            </a:avLst>
          </a:prstGeom>
          <a:solidFill>
            <a:srgbClr val="FF9900"/>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rgbClr val="C00000"/>
              </a:solidFill>
              <a:latin typeface="微软雅黑" pitchFamily="34" charset="-122"/>
              <a:ea typeface="微软雅黑" pitchFamily="34" charset="-122"/>
            </a:endParaRPr>
          </a:p>
        </p:txBody>
      </p:sp>
      <p:grpSp>
        <p:nvGrpSpPr>
          <p:cNvPr id="11" name="组合 10"/>
          <p:cNvGrpSpPr/>
          <p:nvPr/>
        </p:nvGrpSpPr>
        <p:grpSpPr>
          <a:xfrm>
            <a:off x="3635896" y="1135079"/>
            <a:ext cx="1586249" cy="1292655"/>
            <a:chOff x="3910879" y="2268230"/>
            <a:chExt cx="1586249" cy="1292655"/>
          </a:xfrm>
        </p:grpSpPr>
        <p:sp>
          <p:nvSpPr>
            <p:cNvPr id="12" name="AutoShape 17"/>
            <p:cNvSpPr>
              <a:spLocks noChangeArrowheads="1"/>
            </p:cNvSpPr>
            <p:nvPr/>
          </p:nvSpPr>
          <p:spPr bwMode="auto">
            <a:xfrm>
              <a:off x="3910879" y="2268230"/>
              <a:ext cx="1586249" cy="1292655"/>
            </a:xfrm>
            <a:prstGeom prst="hexagon">
              <a:avLst>
                <a:gd name="adj" fmla="val 30740"/>
                <a:gd name="vf" fmla="val 115470"/>
              </a:avLst>
            </a:prstGeom>
            <a:solidFill>
              <a:srgbClr val="C80000"/>
            </a:solidFill>
            <a:ln w="3175" cap="flat" cmpd="sng" algn="ctr">
              <a:solidFill>
                <a:srgbClr val="EAEAEA"/>
              </a:solidFill>
              <a:prstDash val="solid"/>
            </a:ln>
            <a:effectLst>
              <a:outerShdw blurRad="50800" dist="38100" dir="5400000" algn="t" rotWithShape="0">
                <a:prstClr val="black">
                  <a:alpha val="40000"/>
                </a:prstClr>
              </a:outerShdw>
            </a:effectLst>
          </p:spPr>
          <p:txBody>
            <a:bodyPr anchor="ctr"/>
            <a:lstStyle/>
            <a:p>
              <a:pPr algn="ctr" fontAlgn="base">
                <a:lnSpc>
                  <a:spcPct val="120000"/>
                </a:lnSpc>
                <a:spcBef>
                  <a:spcPct val="0"/>
                </a:spcBef>
                <a:spcAft>
                  <a:spcPct val="0"/>
                </a:spcAft>
                <a:defRPr/>
              </a:pPr>
              <a:endParaRPr lang="en-US" altLang="zh-SG" sz="1100" kern="0" dirty="0">
                <a:solidFill>
                  <a:srgbClr val="4D4D4D"/>
                </a:solidFill>
                <a:latin typeface="微软雅黑" pitchFamily="34" charset="-122"/>
                <a:ea typeface="微软雅黑" pitchFamily="34" charset="-122"/>
              </a:endParaRPr>
            </a:p>
          </p:txBody>
        </p:sp>
        <p:sp>
          <p:nvSpPr>
            <p:cNvPr id="13" name="TextBox 12"/>
            <p:cNvSpPr txBox="1"/>
            <p:nvPr/>
          </p:nvSpPr>
          <p:spPr>
            <a:xfrm>
              <a:off x="4269952" y="2462762"/>
              <a:ext cx="902811" cy="954107"/>
            </a:xfrm>
            <a:prstGeom prst="rect">
              <a:avLst/>
            </a:prstGeom>
            <a:noFill/>
          </p:spPr>
          <p:txBody>
            <a:bodyPr wrap="none" rtlCol="0">
              <a:spAutoFit/>
            </a:bodyPr>
            <a:lstStyle/>
            <a:p>
              <a:pPr algn="ctr"/>
              <a:r>
                <a:rPr lang="zh-CN" altLang="en-US" sz="2800" b="1" dirty="0" smtClean="0">
                  <a:solidFill>
                    <a:schemeClr val="bg1"/>
                  </a:solidFill>
                  <a:latin typeface="微软雅黑" pitchFamily="34" charset="-122"/>
                  <a:ea typeface="微软雅黑" pitchFamily="34" charset="-122"/>
                  <a:cs typeface="Arial Unicode MS" pitchFamily="34" charset="-122"/>
                </a:rPr>
                <a:t>两学</a:t>
              </a:r>
              <a:endParaRPr lang="en-US" altLang="zh-CN" sz="2800" b="1" dirty="0" smtClean="0">
                <a:solidFill>
                  <a:schemeClr val="bg1"/>
                </a:solidFill>
                <a:latin typeface="微软雅黑" pitchFamily="34" charset="-122"/>
                <a:ea typeface="微软雅黑" pitchFamily="34" charset="-122"/>
                <a:cs typeface="Arial Unicode MS" pitchFamily="34" charset="-122"/>
              </a:endParaRPr>
            </a:p>
            <a:p>
              <a:pPr algn="ctr"/>
              <a:r>
                <a:rPr lang="zh-CN" altLang="en-US" sz="2800" b="1" dirty="0" smtClean="0">
                  <a:solidFill>
                    <a:schemeClr val="bg1"/>
                  </a:solidFill>
                  <a:latin typeface="微软雅黑" pitchFamily="34" charset="-122"/>
                  <a:ea typeface="微软雅黑" pitchFamily="34" charset="-122"/>
                  <a:cs typeface="Arial Unicode MS" pitchFamily="34" charset="-122"/>
                </a:rPr>
                <a:t>一做</a:t>
              </a:r>
              <a:endParaRPr lang="en-US" altLang="zh-CN" sz="2800" b="1" dirty="0" smtClean="0">
                <a:solidFill>
                  <a:schemeClr val="bg1"/>
                </a:solidFill>
                <a:latin typeface="微软雅黑" pitchFamily="34" charset="-122"/>
                <a:ea typeface="微软雅黑" pitchFamily="34" charset="-122"/>
                <a:cs typeface="Arial Unicode MS" pitchFamily="34" charset="-122"/>
              </a:endParaRPr>
            </a:p>
          </p:txBody>
        </p:sp>
      </p:grpSp>
      <p:sp>
        <p:nvSpPr>
          <p:cNvPr id="14" name="标题 1"/>
          <p:cNvSpPr txBox="1">
            <a:spLocks/>
          </p:cNvSpPr>
          <p:nvPr/>
        </p:nvSpPr>
        <p:spPr>
          <a:xfrm>
            <a:off x="827584" y="195486"/>
            <a:ext cx="4752528" cy="504056"/>
          </a:xfrm>
          <a:prstGeom prst="rect">
            <a:avLst/>
          </a:prstGeom>
        </p:spPr>
        <p:txBody>
          <a:bodyPr>
            <a:noAutofit/>
          </a:bodyPr>
          <a:lstStyle>
            <a:lvl1pPr algn="l" defTabSz="685891" rtl="0" eaLnBrk="1" latinLnBrk="0" hangingPunct="1">
              <a:spcBef>
                <a:spcPct val="0"/>
              </a:spcBef>
              <a:buNone/>
              <a:defRPr sz="2800" b="1" kern="1200">
                <a:solidFill>
                  <a:schemeClr val="bg1"/>
                </a:solidFill>
                <a:latin typeface="微软雅黑" pitchFamily="34" charset="-122"/>
                <a:ea typeface="微软雅黑" pitchFamily="34" charset="-122"/>
                <a:cs typeface="+mj-cs"/>
              </a:defRPr>
            </a:lvl1pPr>
          </a:lstStyle>
          <a:p>
            <a:pPr algn="ctr"/>
            <a:r>
              <a:rPr lang="zh-CN" altLang="en-US" sz="2400" dirty="0" smtClean="0">
                <a:solidFill>
                  <a:schemeClr val="tx1">
                    <a:lumMod val="95000"/>
                    <a:lumOff val="5000"/>
                  </a:schemeClr>
                </a:solidFill>
              </a:rPr>
              <a:t>“两学一做”学习教育的内涵</a:t>
            </a:r>
            <a:endParaRPr lang="zh-CN" altLang="en-US" sz="2400" dirty="0">
              <a:solidFill>
                <a:schemeClr val="tx1">
                  <a:lumMod val="95000"/>
                  <a:lumOff val="5000"/>
                </a:schemeClr>
              </a:solidFill>
            </a:endParaRPr>
          </a:p>
        </p:txBody>
      </p:sp>
    </p:spTree>
    <p:extLst>
      <p:ext uri="{BB962C8B-B14F-4D97-AF65-F5344CB8AC3E}">
        <p14:creationId xmlns:p14="http://schemas.microsoft.com/office/powerpoint/2010/main" val="2617945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1000"/>
                                        <p:tgtEl>
                                          <p:spTgt spid="73"/>
                                        </p:tgtEl>
                                      </p:cBhvr>
                                    </p:animEffect>
                                    <p:anim calcmode="lin" valueType="num">
                                      <p:cBhvr>
                                        <p:cTn id="19" dur="1000" fill="hold"/>
                                        <p:tgtEl>
                                          <p:spTgt spid="73"/>
                                        </p:tgtEl>
                                        <p:attrNameLst>
                                          <p:attrName>ppt_x</p:attrName>
                                        </p:attrNameLst>
                                      </p:cBhvr>
                                      <p:tavLst>
                                        <p:tav tm="0">
                                          <p:val>
                                            <p:strVal val="#ppt_x"/>
                                          </p:val>
                                        </p:tav>
                                        <p:tav tm="100000">
                                          <p:val>
                                            <p:strVal val="#ppt_x"/>
                                          </p:val>
                                        </p:tav>
                                      </p:tavLst>
                                    </p:anim>
                                    <p:anim calcmode="lin" valueType="num">
                                      <p:cBhvr>
                                        <p:cTn id="20" dur="1000" fill="hold"/>
                                        <p:tgtEl>
                                          <p:spTgt spid="7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9" presetClass="entr" presetSubtype="0" decel="100000" fill="hold" grpId="0" nodeType="afterEffect">
                                  <p:stCondLst>
                                    <p:cond delay="0"/>
                                  </p:stCondLst>
                                  <p:childTnLst>
                                    <p:set>
                                      <p:cBhvr>
                                        <p:cTn id="23" dur="1" fill="hold">
                                          <p:stCondLst>
                                            <p:cond delay="0"/>
                                          </p:stCondLst>
                                        </p:cTn>
                                        <p:tgtEl>
                                          <p:spTgt spid="70"/>
                                        </p:tgtEl>
                                        <p:attrNameLst>
                                          <p:attrName>style.visibility</p:attrName>
                                        </p:attrNameLst>
                                      </p:cBhvr>
                                      <p:to>
                                        <p:strVal val="visible"/>
                                      </p:to>
                                    </p:set>
                                    <p:anim calcmode="lin" valueType="num">
                                      <p:cBhvr>
                                        <p:cTn id="24" dur="500" fill="hold"/>
                                        <p:tgtEl>
                                          <p:spTgt spid="70"/>
                                        </p:tgtEl>
                                        <p:attrNameLst>
                                          <p:attrName>ppt_w</p:attrName>
                                        </p:attrNameLst>
                                      </p:cBhvr>
                                      <p:tavLst>
                                        <p:tav tm="0">
                                          <p:val>
                                            <p:fltVal val="0"/>
                                          </p:val>
                                        </p:tav>
                                        <p:tav tm="100000">
                                          <p:val>
                                            <p:strVal val="#ppt_w"/>
                                          </p:val>
                                        </p:tav>
                                      </p:tavLst>
                                    </p:anim>
                                    <p:anim calcmode="lin" valueType="num">
                                      <p:cBhvr>
                                        <p:cTn id="25" dur="500" fill="hold"/>
                                        <p:tgtEl>
                                          <p:spTgt spid="70"/>
                                        </p:tgtEl>
                                        <p:attrNameLst>
                                          <p:attrName>ppt_h</p:attrName>
                                        </p:attrNameLst>
                                      </p:cBhvr>
                                      <p:tavLst>
                                        <p:tav tm="0">
                                          <p:val>
                                            <p:fltVal val="0"/>
                                          </p:val>
                                        </p:tav>
                                        <p:tav tm="100000">
                                          <p:val>
                                            <p:strVal val="#ppt_h"/>
                                          </p:val>
                                        </p:tav>
                                      </p:tavLst>
                                    </p:anim>
                                    <p:anim calcmode="lin" valueType="num">
                                      <p:cBhvr>
                                        <p:cTn id="26" dur="500" fill="hold"/>
                                        <p:tgtEl>
                                          <p:spTgt spid="70"/>
                                        </p:tgtEl>
                                        <p:attrNameLst>
                                          <p:attrName>style.rotation</p:attrName>
                                        </p:attrNameLst>
                                      </p:cBhvr>
                                      <p:tavLst>
                                        <p:tav tm="0">
                                          <p:val>
                                            <p:fltVal val="360"/>
                                          </p:val>
                                        </p:tav>
                                        <p:tav tm="100000">
                                          <p:val>
                                            <p:fltVal val="0"/>
                                          </p:val>
                                        </p:tav>
                                      </p:tavLst>
                                    </p:anim>
                                    <p:animEffect transition="in" filter="fade">
                                      <p:cBhvr>
                                        <p:cTn id="27" dur="500"/>
                                        <p:tgtEl>
                                          <p:spTgt spid="70"/>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500" fill="hold"/>
                                        <p:tgtEl>
                                          <p:spTgt spid="71"/>
                                        </p:tgtEl>
                                        <p:attrNameLst>
                                          <p:attrName>ppt_w</p:attrName>
                                        </p:attrNameLst>
                                      </p:cBhvr>
                                      <p:tavLst>
                                        <p:tav tm="0">
                                          <p:val>
                                            <p:fltVal val="0"/>
                                          </p:val>
                                        </p:tav>
                                        <p:tav tm="100000">
                                          <p:val>
                                            <p:strVal val="#ppt_w"/>
                                          </p:val>
                                        </p:tav>
                                      </p:tavLst>
                                    </p:anim>
                                    <p:anim calcmode="lin" valueType="num">
                                      <p:cBhvr>
                                        <p:cTn id="31" dur="500" fill="hold"/>
                                        <p:tgtEl>
                                          <p:spTgt spid="71"/>
                                        </p:tgtEl>
                                        <p:attrNameLst>
                                          <p:attrName>ppt_h</p:attrName>
                                        </p:attrNameLst>
                                      </p:cBhvr>
                                      <p:tavLst>
                                        <p:tav tm="0">
                                          <p:val>
                                            <p:fltVal val="0"/>
                                          </p:val>
                                        </p:tav>
                                        <p:tav tm="100000">
                                          <p:val>
                                            <p:strVal val="#ppt_h"/>
                                          </p:val>
                                        </p:tav>
                                      </p:tavLst>
                                    </p:anim>
                                    <p:anim calcmode="lin" valueType="num">
                                      <p:cBhvr>
                                        <p:cTn id="32" dur="500" fill="hold"/>
                                        <p:tgtEl>
                                          <p:spTgt spid="71"/>
                                        </p:tgtEl>
                                        <p:attrNameLst>
                                          <p:attrName>style.rotation</p:attrName>
                                        </p:attrNameLst>
                                      </p:cBhvr>
                                      <p:tavLst>
                                        <p:tav tm="0">
                                          <p:val>
                                            <p:fltVal val="360"/>
                                          </p:val>
                                        </p:tav>
                                        <p:tav tm="100000">
                                          <p:val>
                                            <p:fltVal val="0"/>
                                          </p:val>
                                        </p:tav>
                                      </p:tavLst>
                                    </p:anim>
                                    <p:animEffect transition="in" filter="fade">
                                      <p:cBhvr>
                                        <p:cTn id="33" dur="500"/>
                                        <p:tgtEl>
                                          <p:spTgt spid="71"/>
                                        </p:tgtEl>
                                      </p:cBhvr>
                                    </p:animEffect>
                                  </p:childTnLst>
                                </p:cTn>
                              </p:par>
                            </p:childTnLst>
                          </p:cTn>
                        </p:par>
                        <p:par>
                          <p:cTn id="34" fill="hold">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slide(fromLeft)">
                                      <p:cBhvr>
                                        <p:cTn id="37" dur="500"/>
                                        <p:tgtEl>
                                          <p:spTgt spid="68"/>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slide(fromRight)">
                                      <p:cBhvr>
                                        <p:cTn id="40" dur="500"/>
                                        <p:tgtEl>
                                          <p:spTgt spid="69"/>
                                        </p:tgtEl>
                                      </p:cBhvr>
                                    </p:animEffect>
                                  </p:childTnLst>
                                </p:cTn>
                              </p:par>
                            </p:childTnLst>
                          </p:cTn>
                        </p:par>
                        <p:par>
                          <p:cTn id="41" fill="hold">
                            <p:stCondLst>
                              <p:cond delay="3500"/>
                            </p:stCondLst>
                            <p:childTnLst>
                              <p:par>
                                <p:cTn id="42" presetID="17" presetClass="entr" presetSubtype="10" fill="hold" grpId="0" nodeType="afterEffect">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cBhvr>
                                        <p:cTn id="44" dur="500" fill="hold"/>
                                        <p:tgtEl>
                                          <p:spTgt spid="72"/>
                                        </p:tgtEl>
                                        <p:attrNameLst>
                                          <p:attrName>ppt_w</p:attrName>
                                        </p:attrNameLst>
                                      </p:cBhvr>
                                      <p:tavLst>
                                        <p:tav tm="0">
                                          <p:val>
                                            <p:fltVal val="0"/>
                                          </p:val>
                                        </p:tav>
                                        <p:tav tm="100000">
                                          <p:val>
                                            <p:strVal val="#ppt_w"/>
                                          </p:val>
                                        </p:tav>
                                      </p:tavLst>
                                    </p:anim>
                                    <p:anim calcmode="lin" valueType="num">
                                      <p:cBhvr>
                                        <p:cTn id="45"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547664" y="195486"/>
            <a:ext cx="3744416" cy="504056"/>
          </a:xfrm>
          <a:prstGeom prst="rect">
            <a:avLst/>
          </a:prstGeom>
        </p:spPr>
        <p:txBody>
          <a:bodyPr>
            <a:normAutofit fontScale="90000"/>
          </a:bodyPr>
          <a:lstStyle>
            <a:lvl1pPr algn="l" defTabSz="685891" rtl="0" eaLnBrk="1" latinLnBrk="0" hangingPunct="1">
              <a:spcBef>
                <a:spcPct val="0"/>
              </a:spcBef>
              <a:buNone/>
              <a:defRPr sz="2800" b="1" kern="1200">
                <a:solidFill>
                  <a:schemeClr val="bg1"/>
                </a:solidFill>
                <a:latin typeface="微软雅黑" pitchFamily="34" charset="-122"/>
                <a:ea typeface="微软雅黑" pitchFamily="34" charset="-122"/>
                <a:cs typeface="+mj-cs"/>
              </a:defRPr>
            </a:lvl1pPr>
          </a:lstStyle>
          <a:p>
            <a:pPr algn="ctr"/>
            <a:r>
              <a:rPr lang="zh-CN" altLang="en-US" dirty="0" smtClean="0">
                <a:solidFill>
                  <a:schemeClr val="tx1">
                    <a:lumMod val="95000"/>
                    <a:lumOff val="5000"/>
                  </a:schemeClr>
                </a:solidFill>
              </a:rPr>
              <a:t>两学一做学习教育的对象</a:t>
            </a:r>
            <a:endParaRPr lang="zh-CN" altLang="en-US" dirty="0">
              <a:solidFill>
                <a:schemeClr val="tx1">
                  <a:lumMod val="95000"/>
                  <a:lumOff val="5000"/>
                </a:schemeClr>
              </a:solidFill>
            </a:endParaRPr>
          </a:p>
        </p:txBody>
      </p:sp>
      <p:sp>
        <p:nvSpPr>
          <p:cNvPr id="3" name="矩形 2"/>
          <p:cNvSpPr/>
          <p:nvPr/>
        </p:nvSpPr>
        <p:spPr>
          <a:xfrm>
            <a:off x="4788024" y="1043900"/>
            <a:ext cx="3024336" cy="5355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20000"/>
              </a:lnSpc>
              <a:defRPr/>
            </a:pPr>
            <a:r>
              <a:rPr lang="zh-CN" altLang="en-US" sz="2400" b="1"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软雅黑" pitchFamily="34" charset="-122"/>
                <a:ea typeface="微软雅黑" pitchFamily="34" charset="-122"/>
              </a:rPr>
              <a:t>教育对象面向</a:t>
            </a:r>
            <a:endParaRPr lang="zh-CN" altLang="en-US" sz="24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软雅黑" pitchFamily="34" charset="-122"/>
              <a:ea typeface="微软雅黑" pitchFamily="34" charset="-122"/>
            </a:endParaRPr>
          </a:p>
        </p:txBody>
      </p:sp>
      <p:grpSp>
        <p:nvGrpSpPr>
          <p:cNvPr id="5" name="组合 4"/>
          <p:cNvGrpSpPr/>
          <p:nvPr/>
        </p:nvGrpSpPr>
        <p:grpSpPr>
          <a:xfrm>
            <a:off x="4788024" y="1459250"/>
            <a:ext cx="3096344" cy="1129144"/>
            <a:chOff x="679376" y="2888613"/>
            <a:chExt cx="2380456" cy="1332493"/>
          </a:xfrm>
        </p:grpSpPr>
        <p:sp>
          <p:nvSpPr>
            <p:cNvPr id="6" name="对角圆角矩形 5"/>
            <p:cNvSpPr/>
            <p:nvPr/>
          </p:nvSpPr>
          <p:spPr>
            <a:xfrm>
              <a:off x="683568" y="3073524"/>
              <a:ext cx="2376264" cy="1147582"/>
            </a:xfrm>
            <a:prstGeom prst="round2DiagRect">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FFFF00"/>
                </a:solidFill>
                <a:latin typeface="微软雅黑" panose="020B0503020204020204" pitchFamily="34" charset="-122"/>
                <a:ea typeface="微软雅黑" panose="020B0503020204020204" pitchFamily="34" charset="-122"/>
              </a:endParaRPr>
            </a:p>
          </p:txBody>
        </p:sp>
        <p:sp>
          <p:nvSpPr>
            <p:cNvPr id="7" name="矩形 6"/>
            <p:cNvSpPr/>
            <p:nvPr/>
          </p:nvSpPr>
          <p:spPr>
            <a:xfrm>
              <a:off x="679376" y="2888613"/>
              <a:ext cx="2360240" cy="1307502"/>
            </a:xfrm>
            <a:prstGeom prst="rect">
              <a:avLst/>
            </a:prstGeom>
          </p:spPr>
          <p:txBody>
            <a:bodyPr wrap="square" lIns="91413" tIns="45706" rIns="91413" bIns="45706">
              <a:spAutoFit/>
            </a:bodyPr>
            <a:lstStyle/>
            <a:p>
              <a:pPr algn="ctr">
                <a:lnSpc>
                  <a:spcPct val="150000"/>
                </a:lnSpc>
              </a:pPr>
              <a:r>
                <a:rPr lang="zh-CN" altLang="en-US" sz="4400" b="1" dirty="0" smtClean="0">
                  <a:solidFill>
                    <a:srgbClr val="FFFF00"/>
                  </a:solidFill>
                  <a:latin typeface="微软雅黑" panose="020B0503020204020204" pitchFamily="34" charset="-122"/>
                  <a:ea typeface="微软雅黑" panose="020B0503020204020204" pitchFamily="34" charset="-122"/>
                </a:rPr>
                <a:t>全体党员</a:t>
              </a:r>
              <a:endParaRPr lang="zh-CN" altLang="en-US" sz="4400" b="1" dirty="0">
                <a:solidFill>
                  <a:srgbClr val="FFFF00"/>
                </a:solidFill>
                <a:latin typeface="微软雅黑" panose="020B0503020204020204" pitchFamily="34" charset="-122"/>
                <a:ea typeface="微软雅黑" panose="020B0503020204020204" pitchFamily="34" charset="-122"/>
              </a:endParaRPr>
            </a:p>
          </p:txBody>
        </p:sp>
      </p:grpSp>
      <p:grpSp>
        <p:nvGrpSpPr>
          <p:cNvPr id="17" name="组合 25"/>
          <p:cNvGrpSpPr>
            <a:grpSpLocks/>
          </p:cNvGrpSpPr>
          <p:nvPr/>
        </p:nvGrpSpPr>
        <p:grpSpPr bwMode="auto">
          <a:xfrm>
            <a:off x="683568" y="1923018"/>
            <a:ext cx="1872208" cy="1224796"/>
            <a:chOff x="-24130" y="-12305"/>
            <a:chExt cx="2438383" cy="1698157"/>
          </a:xfrm>
        </p:grpSpPr>
        <p:pic>
          <p:nvPicPr>
            <p:cNvPr id="18" name="五边形 2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 y="-12305"/>
              <a:ext cx="2438383" cy="169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8">
              <a:hlinkClick r:id="" action="ppaction://hlinkshowjump?jump=nextslide"/>
            </p:cNvPr>
            <p:cNvSpPr txBox="1">
              <a:spLocks noChangeArrowheads="1"/>
            </p:cNvSpPr>
            <p:nvPr/>
          </p:nvSpPr>
          <p:spPr bwMode="auto">
            <a:xfrm>
              <a:off x="329146" y="81278"/>
              <a:ext cx="1415762" cy="55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pitchFamily="2" charset="-122"/>
                </a:defRPr>
              </a:lvl9pPr>
            </a:lstStyle>
            <a:p>
              <a:pPr algn="dist" eaLnBrk="1" hangingPunct="1"/>
              <a:r>
                <a:rPr lang="zh-CN" altLang="en-US" sz="2400" b="1" dirty="0" smtClean="0">
                  <a:solidFill>
                    <a:srgbClr val="FFFF00"/>
                  </a:solidFill>
                  <a:latin typeface="微软雅黑" pitchFamily="34" charset="-122"/>
                  <a:ea typeface="微软雅黑" pitchFamily="34" charset="-122"/>
                </a:rPr>
                <a:t>关键少数</a:t>
              </a:r>
              <a:endParaRPr lang="zh-CN" altLang="en-US" sz="2400" b="1" dirty="0">
                <a:solidFill>
                  <a:srgbClr val="FFFF00"/>
                </a:solidFill>
                <a:latin typeface="微软雅黑" pitchFamily="34" charset="-122"/>
                <a:ea typeface="微软雅黑" pitchFamily="34" charset="-122"/>
              </a:endParaRPr>
            </a:p>
          </p:txBody>
        </p:sp>
      </p:grpSp>
      <p:grpSp>
        <p:nvGrpSpPr>
          <p:cNvPr id="22" name="组合 25"/>
          <p:cNvGrpSpPr>
            <a:grpSpLocks/>
          </p:cNvGrpSpPr>
          <p:nvPr/>
        </p:nvGrpSpPr>
        <p:grpSpPr bwMode="auto">
          <a:xfrm>
            <a:off x="725314" y="3363178"/>
            <a:ext cx="1872208" cy="1224796"/>
            <a:chOff x="-24130" y="-12305"/>
            <a:chExt cx="2438383" cy="1698157"/>
          </a:xfrm>
        </p:grpSpPr>
        <p:pic>
          <p:nvPicPr>
            <p:cNvPr id="23" name="五边形 2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 y="-12305"/>
              <a:ext cx="2438383" cy="169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8">
              <a:hlinkClick r:id="" action="ppaction://hlinkshowjump?jump=nextslide"/>
            </p:cNvPr>
            <p:cNvSpPr txBox="1">
              <a:spLocks noChangeArrowheads="1"/>
            </p:cNvSpPr>
            <p:nvPr/>
          </p:nvSpPr>
          <p:spPr bwMode="auto">
            <a:xfrm>
              <a:off x="34609" y="87533"/>
              <a:ext cx="1910724" cy="55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pitchFamily="2" charset="-122"/>
                </a:defRPr>
              </a:lvl9pPr>
            </a:lstStyle>
            <a:p>
              <a:pPr algn="dist" eaLnBrk="1" hangingPunct="1"/>
              <a:r>
                <a:rPr lang="zh-CN" altLang="en-US" sz="2000" b="1" dirty="0" smtClean="0">
                  <a:solidFill>
                    <a:srgbClr val="FFFF00"/>
                  </a:solidFill>
                  <a:latin typeface="微软雅黑" pitchFamily="34" charset="-122"/>
                  <a:ea typeface="微软雅黑" pitchFamily="34" charset="-122"/>
                </a:rPr>
                <a:t>集中性教育</a:t>
              </a:r>
              <a:endParaRPr lang="zh-CN" altLang="en-US" sz="2000" b="1" dirty="0">
                <a:solidFill>
                  <a:srgbClr val="FFFF00"/>
                </a:solidFill>
                <a:latin typeface="微软雅黑" pitchFamily="34" charset="-122"/>
                <a:ea typeface="微软雅黑" pitchFamily="34" charset="-122"/>
              </a:endParaRPr>
            </a:p>
          </p:txBody>
        </p:sp>
      </p:grpSp>
      <p:grpSp>
        <p:nvGrpSpPr>
          <p:cNvPr id="38" name="组合 37"/>
          <p:cNvGrpSpPr/>
          <p:nvPr/>
        </p:nvGrpSpPr>
        <p:grpSpPr>
          <a:xfrm>
            <a:off x="2914958" y="1563638"/>
            <a:ext cx="1266739" cy="1276072"/>
            <a:chOff x="6556158" y="1824136"/>
            <a:chExt cx="1979612" cy="1981200"/>
          </a:xfrm>
        </p:grpSpPr>
        <p:grpSp>
          <p:nvGrpSpPr>
            <p:cNvPr id="39" name="组合 43"/>
            <p:cNvGrpSpPr>
              <a:grpSpLocks/>
            </p:cNvGrpSpPr>
            <p:nvPr/>
          </p:nvGrpSpPr>
          <p:grpSpPr bwMode="auto">
            <a:xfrm>
              <a:off x="6556158" y="1824136"/>
              <a:ext cx="1979612" cy="1981200"/>
              <a:chOff x="5217600" y="3058600"/>
              <a:chExt cx="1116000" cy="1116000"/>
            </a:xfrm>
          </p:grpSpPr>
          <p:sp>
            <p:nvSpPr>
              <p:cNvPr id="41" name="Oval 2"/>
              <p:cNvSpPr>
                <a:spLocks noChangeAspect="1" noChangeArrowheads="1"/>
              </p:cNvSpPr>
              <p:nvPr/>
            </p:nvSpPr>
            <p:spPr bwMode="auto">
              <a:xfrm>
                <a:off x="5217600" y="3058600"/>
                <a:ext cx="1116000" cy="1116000"/>
              </a:xfrm>
              <a:prstGeom prst="ellipse">
                <a:avLst/>
              </a:prstGeom>
              <a:solidFill>
                <a:srgbClr val="F20000"/>
              </a:soli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0000"/>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fr-FR" altLang="zh-CN" sz="5400" b="1" dirty="0">
                  <a:solidFill>
                    <a:srgbClr val="FFFF00"/>
                  </a:solidFill>
                  <a:latin typeface="微软雅黑" pitchFamily="34" charset="-122"/>
                  <a:ea typeface="微软雅黑" pitchFamily="34" charset="-122"/>
                </a:endParaRPr>
              </a:p>
            </p:txBody>
          </p:sp>
          <p:sp>
            <p:nvSpPr>
              <p:cNvPr id="42" name="椭圆 41"/>
              <p:cNvSpPr>
                <a:spLocks/>
              </p:cNvSpPr>
              <p:nvPr/>
            </p:nvSpPr>
            <p:spPr>
              <a:xfrm rot="19388639">
                <a:off x="5222074" y="3126562"/>
                <a:ext cx="756231" cy="540115"/>
              </a:xfrm>
              <a:prstGeom prst="ellipse">
                <a:avLst/>
              </a:prstGeom>
              <a:gradFill flip="none" rotWithShape="1">
                <a:gsLst>
                  <a:gs pos="0">
                    <a:schemeClr val="bg1"/>
                  </a:gs>
                  <a:gs pos="4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5400" dirty="0">
                  <a:solidFill>
                    <a:srgbClr val="FFFF00"/>
                  </a:solidFill>
                  <a:effectLst/>
                  <a:ea typeface="微软雅黑" pitchFamily="34" charset="-122"/>
                </a:endParaRPr>
              </a:p>
            </p:txBody>
          </p:sp>
        </p:grpSp>
        <p:sp>
          <p:nvSpPr>
            <p:cNvPr id="40" name="Text Box 29"/>
            <p:cNvSpPr txBox="1">
              <a:spLocks noChangeArrowheads="1"/>
            </p:cNvSpPr>
            <p:nvPr/>
          </p:nvSpPr>
          <p:spPr bwMode="gray">
            <a:xfrm>
              <a:off x="6818264" y="2160555"/>
              <a:ext cx="1531793" cy="1290187"/>
            </a:xfrm>
            <a:prstGeom prst="rect">
              <a:avLst/>
            </a:prstGeom>
            <a:noFill/>
            <a:ln>
              <a:noFill/>
            </a:ln>
            <a:effectLst/>
          </p:spPr>
          <p:txBody>
            <a:bodyPr>
              <a:spAutoFit/>
            </a:bodyPr>
            <a:lstStyle/>
            <a:p>
              <a:pPr algn="ctr">
                <a:buClr>
                  <a:schemeClr val="tx1"/>
                </a:buClr>
                <a:buSzPct val="120000"/>
                <a:defRPr/>
              </a:pPr>
              <a:r>
                <a:rPr lang="zh-CN" altLang="en-US" sz="2400" b="1" spc="300" dirty="0" smtClean="0">
                  <a:ln w="12700" cmpd="sng">
                    <a:noFill/>
                    <a:prstDash val="solid"/>
                    <a:miter lim="800000"/>
                  </a:ln>
                  <a:solidFill>
                    <a:srgbClr val="FFFF00"/>
                  </a:solidFill>
                  <a:latin typeface="微软雅黑" pitchFamily="34" charset="-122"/>
                  <a:ea typeface="微软雅黑" pitchFamily="34" charset="-122"/>
                </a:rPr>
                <a:t>广大党员</a:t>
              </a:r>
              <a:endParaRPr lang="zh-CN" altLang="en-US" sz="2400" b="1" spc="300" dirty="0">
                <a:ln w="12700" cmpd="sng">
                  <a:noFill/>
                  <a:prstDash val="solid"/>
                  <a:miter lim="800000"/>
                </a:ln>
                <a:solidFill>
                  <a:srgbClr val="FFFF00"/>
                </a:solidFill>
                <a:latin typeface="微软雅黑" pitchFamily="34" charset="-122"/>
                <a:ea typeface="微软雅黑" pitchFamily="34" charset="-122"/>
              </a:endParaRPr>
            </a:p>
          </p:txBody>
        </p:sp>
      </p:grpSp>
      <p:grpSp>
        <p:nvGrpSpPr>
          <p:cNvPr id="43" name="组合 42"/>
          <p:cNvGrpSpPr/>
          <p:nvPr/>
        </p:nvGrpSpPr>
        <p:grpSpPr>
          <a:xfrm>
            <a:off x="2935268" y="3095718"/>
            <a:ext cx="1318438" cy="1276072"/>
            <a:chOff x="6542039" y="1824136"/>
            <a:chExt cx="2060405" cy="1981200"/>
          </a:xfrm>
        </p:grpSpPr>
        <p:grpSp>
          <p:nvGrpSpPr>
            <p:cNvPr id="44" name="组合 43"/>
            <p:cNvGrpSpPr>
              <a:grpSpLocks/>
            </p:cNvGrpSpPr>
            <p:nvPr/>
          </p:nvGrpSpPr>
          <p:grpSpPr bwMode="auto">
            <a:xfrm>
              <a:off x="6556158" y="1824136"/>
              <a:ext cx="1979612" cy="1981200"/>
              <a:chOff x="5217600" y="3058600"/>
              <a:chExt cx="1116000" cy="1116000"/>
            </a:xfrm>
          </p:grpSpPr>
          <p:sp>
            <p:nvSpPr>
              <p:cNvPr id="46" name="Oval 2"/>
              <p:cNvSpPr>
                <a:spLocks noChangeAspect="1" noChangeArrowheads="1"/>
              </p:cNvSpPr>
              <p:nvPr/>
            </p:nvSpPr>
            <p:spPr bwMode="auto">
              <a:xfrm>
                <a:off x="5217600" y="3058600"/>
                <a:ext cx="1116000" cy="1116000"/>
              </a:xfrm>
              <a:prstGeom prst="ellipse">
                <a:avLst/>
              </a:prstGeom>
              <a:solidFill>
                <a:srgbClr val="F20000"/>
              </a:soli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0000"/>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fr-FR" altLang="zh-CN" sz="5400" b="1" dirty="0">
                  <a:solidFill>
                    <a:srgbClr val="FFFF00"/>
                  </a:solidFill>
                  <a:latin typeface="微软雅黑" pitchFamily="34" charset="-122"/>
                  <a:ea typeface="微软雅黑" pitchFamily="34" charset="-122"/>
                </a:endParaRPr>
              </a:p>
            </p:txBody>
          </p:sp>
          <p:sp>
            <p:nvSpPr>
              <p:cNvPr id="47" name="椭圆 46"/>
              <p:cNvSpPr>
                <a:spLocks/>
              </p:cNvSpPr>
              <p:nvPr/>
            </p:nvSpPr>
            <p:spPr>
              <a:xfrm rot="19388639">
                <a:off x="5222074" y="3126562"/>
                <a:ext cx="756231" cy="540115"/>
              </a:xfrm>
              <a:prstGeom prst="ellipse">
                <a:avLst/>
              </a:prstGeom>
              <a:gradFill flip="none" rotWithShape="1">
                <a:gsLst>
                  <a:gs pos="0">
                    <a:schemeClr val="bg1"/>
                  </a:gs>
                  <a:gs pos="4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5400" dirty="0">
                  <a:solidFill>
                    <a:srgbClr val="FFFF00"/>
                  </a:solidFill>
                  <a:effectLst/>
                  <a:ea typeface="微软雅黑" pitchFamily="34" charset="-122"/>
                </a:endParaRPr>
              </a:p>
            </p:txBody>
          </p:sp>
        </p:grpSp>
        <p:sp>
          <p:nvSpPr>
            <p:cNvPr id="45" name="Text Box 29"/>
            <p:cNvSpPr txBox="1">
              <a:spLocks noChangeArrowheads="1"/>
            </p:cNvSpPr>
            <p:nvPr/>
          </p:nvSpPr>
          <p:spPr bwMode="gray">
            <a:xfrm>
              <a:off x="6542039" y="2291553"/>
              <a:ext cx="2060405" cy="1290187"/>
            </a:xfrm>
            <a:prstGeom prst="rect">
              <a:avLst/>
            </a:prstGeom>
            <a:noFill/>
            <a:ln>
              <a:noFill/>
            </a:ln>
            <a:effectLst/>
          </p:spPr>
          <p:txBody>
            <a:bodyPr wrap="square">
              <a:spAutoFit/>
            </a:bodyPr>
            <a:lstStyle/>
            <a:p>
              <a:pPr algn="ctr">
                <a:buClr>
                  <a:schemeClr val="tx1"/>
                </a:buClr>
                <a:buSzPct val="120000"/>
                <a:defRPr/>
              </a:pPr>
              <a:r>
                <a:rPr lang="zh-CN" altLang="en-US" sz="2400" b="1" spc="300" dirty="0" smtClean="0">
                  <a:ln w="12700" cmpd="sng">
                    <a:noFill/>
                    <a:prstDash val="solid"/>
                    <a:miter lim="800000"/>
                  </a:ln>
                  <a:solidFill>
                    <a:srgbClr val="FFFF00"/>
                  </a:solidFill>
                  <a:latin typeface="微软雅黑" pitchFamily="34" charset="-122"/>
                  <a:ea typeface="微软雅黑" pitchFamily="34" charset="-122"/>
                </a:rPr>
                <a:t>经常性教育</a:t>
              </a:r>
              <a:endParaRPr lang="zh-CN" altLang="en-US" sz="2400" b="1" spc="300" dirty="0">
                <a:ln w="12700" cmpd="sng">
                  <a:noFill/>
                  <a:prstDash val="solid"/>
                  <a:miter lim="800000"/>
                </a:ln>
                <a:solidFill>
                  <a:srgbClr val="FFFF00"/>
                </a:solidFill>
                <a:latin typeface="微软雅黑" pitchFamily="34" charset="-122"/>
                <a:ea typeface="微软雅黑" pitchFamily="34" charset="-122"/>
              </a:endParaRPr>
            </a:p>
          </p:txBody>
        </p:sp>
      </p:grpSp>
      <p:sp>
        <p:nvSpPr>
          <p:cNvPr id="48" name="矩形 47"/>
          <p:cNvSpPr/>
          <p:nvPr/>
        </p:nvSpPr>
        <p:spPr>
          <a:xfrm>
            <a:off x="4757065" y="2772092"/>
            <a:ext cx="3631359" cy="1815882"/>
          </a:xfrm>
          <a:prstGeom prst="rect">
            <a:avLst/>
          </a:prstGeom>
        </p:spPr>
        <p:txBody>
          <a:bodyPr wrap="square">
            <a:spAutoFit/>
          </a:bodyPr>
          <a:lstStyle/>
          <a:p>
            <a:r>
              <a:rPr lang="zh-CN" altLang="en-US" sz="1600" dirty="0"/>
              <a:t>开展“两学一做”学习教育，是落实党章关于加强党员教育管理要求、面向全体党员深化党内教育的重要实践，是推动党内教育从“关键少数”向广大党员拓展、从集中性教育向经常性教育延伸的重要举措，是加强党的思想政治建设的重要部署。</a:t>
            </a:r>
          </a:p>
        </p:txBody>
      </p:sp>
    </p:spTree>
    <p:extLst>
      <p:ext uri="{BB962C8B-B14F-4D97-AF65-F5344CB8AC3E}">
        <p14:creationId xmlns:p14="http://schemas.microsoft.com/office/powerpoint/2010/main" val="4640805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3" presetClass="entr" presetSubtype="32"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strVal val="4*#ppt_w"/>
                                          </p:val>
                                        </p:tav>
                                        <p:tav tm="100000">
                                          <p:val>
                                            <p:strVal val="#ppt_w"/>
                                          </p:val>
                                        </p:tav>
                                      </p:tavLst>
                                    </p:anim>
                                    <p:anim calcmode="lin" valueType="num">
                                      <p:cBhvr>
                                        <p:cTn id="21" dur="500" fill="hold"/>
                                        <p:tgtEl>
                                          <p:spTgt spid="38"/>
                                        </p:tgtEl>
                                        <p:attrNameLst>
                                          <p:attrName>ppt_h</p:attrName>
                                        </p:attrNameLst>
                                      </p:cBhvr>
                                      <p:tavLst>
                                        <p:tav tm="0">
                                          <p:val>
                                            <p:strVal val="4*#ppt_h"/>
                                          </p:val>
                                        </p:tav>
                                        <p:tav tm="100000">
                                          <p:val>
                                            <p:strVal val="#ppt_h"/>
                                          </p:val>
                                        </p:tav>
                                      </p:tavLst>
                                    </p:anim>
                                  </p:childTnLst>
                                </p:cTn>
                              </p:par>
                              <p:par>
                                <p:cTn id="22" presetID="8" presetClass="emph" presetSubtype="0" fill="hold" nodeType="withEffect">
                                  <p:stCondLst>
                                    <p:cond delay="0"/>
                                  </p:stCondLst>
                                  <p:childTnLst>
                                    <p:animRot by="21600000">
                                      <p:cBhvr>
                                        <p:cTn id="23" dur="500" fill="hold"/>
                                        <p:tgtEl>
                                          <p:spTgt spid="38"/>
                                        </p:tgtEl>
                                        <p:attrNameLst>
                                          <p:attrName>r</p:attrName>
                                        </p:attrNameLst>
                                      </p:cBhvr>
                                    </p:animRot>
                                  </p:childTnLst>
                                </p:cTn>
                              </p:par>
                            </p:childTnLst>
                          </p:cTn>
                        </p:par>
                        <p:par>
                          <p:cTn id="24" fill="hold">
                            <p:stCondLst>
                              <p:cond delay="1500"/>
                            </p:stCondLst>
                            <p:childTnLst>
                              <p:par>
                                <p:cTn id="25" presetID="23" presetClass="entr" presetSubtype="32"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strVal val="4*#ppt_w"/>
                                          </p:val>
                                        </p:tav>
                                        <p:tav tm="100000">
                                          <p:val>
                                            <p:strVal val="#ppt_w"/>
                                          </p:val>
                                        </p:tav>
                                      </p:tavLst>
                                    </p:anim>
                                    <p:anim calcmode="lin" valueType="num">
                                      <p:cBhvr>
                                        <p:cTn id="28" dur="500" fill="hold"/>
                                        <p:tgtEl>
                                          <p:spTgt spid="43"/>
                                        </p:tgtEl>
                                        <p:attrNameLst>
                                          <p:attrName>ppt_h</p:attrName>
                                        </p:attrNameLst>
                                      </p:cBhvr>
                                      <p:tavLst>
                                        <p:tav tm="0">
                                          <p:val>
                                            <p:strVal val="4*#ppt_h"/>
                                          </p:val>
                                        </p:tav>
                                        <p:tav tm="100000">
                                          <p:val>
                                            <p:strVal val="#ppt_h"/>
                                          </p:val>
                                        </p:tav>
                                      </p:tavLst>
                                    </p:anim>
                                  </p:childTnLst>
                                </p:cTn>
                              </p:par>
                              <p:par>
                                <p:cTn id="29" presetID="8" presetClass="emph" presetSubtype="0" fill="hold" nodeType="withEffect">
                                  <p:stCondLst>
                                    <p:cond delay="0"/>
                                  </p:stCondLst>
                                  <p:childTnLst>
                                    <p:animRot by="21600000">
                                      <p:cBhvr>
                                        <p:cTn id="30" dur="500" fill="hold"/>
                                        <p:tgtEl>
                                          <p:spTgt spid="43"/>
                                        </p:tgtEl>
                                        <p:attrNameLst>
                                          <p:attrName>r</p:attrName>
                                        </p:attrNameLst>
                                      </p:cBhvr>
                                    </p:animRot>
                                  </p:childTnLst>
                                </p:cTn>
                              </p:par>
                            </p:childTnLst>
                          </p:cTn>
                        </p:par>
                        <p:par>
                          <p:cTn id="31" fill="hold">
                            <p:stCondLst>
                              <p:cond delay="2000"/>
                            </p:stCondLst>
                            <p:childTnLst>
                              <p:par>
                                <p:cTn id="32" presetID="47"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left)">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y\e\我图PPT\0000大集合\政府长城全套新作\党标政府长城\01副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5"/>
            <a:ext cx="9144000" cy="515833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172096" y="1032991"/>
            <a:ext cx="7072312" cy="3482975"/>
            <a:chOff x="1358950" y="1173758"/>
            <a:chExt cx="7072312" cy="3482975"/>
          </a:xfrm>
        </p:grpSpPr>
        <p:sp>
          <p:nvSpPr>
            <p:cNvPr id="4" name="Freeform 5"/>
            <p:cNvSpPr>
              <a:spLocks/>
            </p:cNvSpPr>
            <p:nvPr/>
          </p:nvSpPr>
          <p:spPr bwMode="auto">
            <a:xfrm>
              <a:off x="1358950" y="1173758"/>
              <a:ext cx="7072312" cy="3482975"/>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Freeform 8"/>
            <p:cNvSpPr>
              <a:spLocks/>
            </p:cNvSpPr>
            <p:nvPr/>
          </p:nvSpPr>
          <p:spPr bwMode="auto">
            <a:xfrm>
              <a:off x="7851825" y="4077295"/>
              <a:ext cx="579437" cy="579438"/>
            </a:xfrm>
            <a:custGeom>
              <a:avLst/>
              <a:gdLst>
                <a:gd name="T0" fmla="*/ 782 w 782"/>
                <a:gd name="T1" fmla="*/ 0 h 782"/>
                <a:gd name="T2" fmla="*/ 782 w 782"/>
                <a:gd name="T3" fmla="*/ 685 h 782"/>
                <a:gd name="T4" fmla="*/ 685 w 782"/>
                <a:gd name="T5" fmla="*/ 782 h 782"/>
                <a:gd name="T6" fmla="*/ 0 w 782"/>
                <a:gd name="T7" fmla="*/ 782 h 782"/>
                <a:gd name="T8" fmla="*/ 782 w 782"/>
                <a:gd name="T9" fmla="*/ 0 h 782"/>
              </a:gdLst>
              <a:ahLst/>
              <a:cxnLst>
                <a:cxn ang="0">
                  <a:pos x="T0" y="T1"/>
                </a:cxn>
                <a:cxn ang="0">
                  <a:pos x="T2" y="T3"/>
                </a:cxn>
                <a:cxn ang="0">
                  <a:pos x="T4" y="T5"/>
                </a:cxn>
                <a:cxn ang="0">
                  <a:pos x="T6" y="T7"/>
                </a:cxn>
                <a:cxn ang="0">
                  <a:pos x="T8" y="T9"/>
                </a:cxn>
              </a:cxnLst>
              <a:rect l="0" t="0" r="r" b="b"/>
              <a:pathLst>
                <a:path w="782" h="782">
                  <a:moveTo>
                    <a:pt x="782" y="0"/>
                  </a:moveTo>
                  <a:lnTo>
                    <a:pt x="782" y="685"/>
                  </a:lnTo>
                  <a:cubicBezTo>
                    <a:pt x="782" y="738"/>
                    <a:pt x="738" y="782"/>
                    <a:pt x="685" y="782"/>
                  </a:cubicBezTo>
                  <a:lnTo>
                    <a:pt x="0" y="782"/>
                  </a:lnTo>
                  <a:lnTo>
                    <a:pt x="782" y="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grpSp>
      <p:sp>
        <p:nvSpPr>
          <p:cNvPr id="6" name="Freeform 6"/>
          <p:cNvSpPr>
            <a:spLocks/>
          </p:cNvSpPr>
          <p:nvPr/>
        </p:nvSpPr>
        <p:spPr bwMode="auto">
          <a:xfrm>
            <a:off x="1073671" y="831378"/>
            <a:ext cx="2422525" cy="193675"/>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7" name="Freeform 7"/>
          <p:cNvSpPr>
            <a:spLocks/>
          </p:cNvSpPr>
          <p:nvPr/>
        </p:nvSpPr>
        <p:spPr bwMode="auto">
          <a:xfrm>
            <a:off x="1073671" y="831378"/>
            <a:ext cx="2238375" cy="1554163"/>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8" name="Freeform 9"/>
          <p:cNvSpPr>
            <a:spLocks noEditPoints="1"/>
          </p:cNvSpPr>
          <p:nvPr/>
        </p:nvSpPr>
        <p:spPr bwMode="auto">
          <a:xfrm>
            <a:off x="7966596" y="4261966"/>
            <a:ext cx="198437" cy="198438"/>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1683547" y="996675"/>
            <a:ext cx="698793" cy="1323439"/>
          </a:xfrm>
          <a:prstGeom prst="rect">
            <a:avLst/>
          </a:prstGeom>
          <a:noFill/>
        </p:spPr>
        <p:txBody>
          <a:bodyPr wrap="square" rtlCol="0">
            <a:spAutoFit/>
          </a:bodyPr>
          <a:lstStyle/>
          <a:p>
            <a:r>
              <a:rPr lang="en-US" altLang="zh-CN" sz="8000" b="1" dirty="0" smtClean="0">
                <a:solidFill>
                  <a:srgbClr val="F8F8F8"/>
                </a:solidFill>
                <a:latin typeface="微软雅黑" panose="020B0503020204020204" pitchFamily="34" charset="-122"/>
                <a:ea typeface="微软雅黑" panose="020B0503020204020204" pitchFamily="34" charset="-122"/>
              </a:rPr>
              <a:t>2</a:t>
            </a:r>
            <a:endParaRPr lang="zh-CN" altLang="en-US" sz="8000" b="1" dirty="0">
              <a:solidFill>
                <a:srgbClr val="F8F8F8"/>
              </a:solidFill>
              <a:latin typeface="微软雅黑" panose="020B0503020204020204" pitchFamily="34" charset="-122"/>
              <a:ea typeface="微软雅黑" panose="020B0503020204020204" pitchFamily="34" charset="-122"/>
            </a:endParaRPr>
          </a:p>
        </p:txBody>
      </p:sp>
      <p:sp>
        <p:nvSpPr>
          <p:cNvPr id="11" name="Rectangle 13"/>
          <p:cNvSpPr>
            <a:spLocks noChangeArrowheads="1"/>
          </p:cNvSpPr>
          <p:nvPr/>
        </p:nvSpPr>
        <p:spPr bwMode="auto">
          <a:xfrm>
            <a:off x="1164213" y="1712042"/>
            <a:ext cx="56650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buFontTx/>
              <a:buNone/>
            </a:pPr>
            <a:r>
              <a:rPr lang="zh-CN" altLang="zh-CN" sz="2300" dirty="0" smtClean="0">
                <a:solidFill>
                  <a:srgbClr val="FFFFFF"/>
                </a:solidFill>
                <a:latin typeface="微软雅黑" panose="020B0503020204020204" pitchFamily="34" charset="-122"/>
                <a:ea typeface="微软雅黑" panose="020B0503020204020204" pitchFamily="34" charset="-122"/>
              </a:rPr>
              <a:t>Part</a:t>
            </a:r>
            <a:endParaRPr lang="zh-CN" altLang="zh-CN" dirty="0" smtClean="0">
              <a:solidFill>
                <a:srgbClr val="FEAE01"/>
              </a:solidFill>
              <a:latin typeface="微软雅黑" panose="020B0503020204020204" pitchFamily="34" charset="-122"/>
              <a:ea typeface="微软雅黑" panose="020B0503020204020204" pitchFamily="34" charset="-122"/>
            </a:endParaRPr>
          </a:p>
        </p:txBody>
      </p:sp>
      <p:sp>
        <p:nvSpPr>
          <p:cNvPr id="2" name="矩形 1"/>
          <p:cNvSpPr/>
          <p:nvPr/>
        </p:nvSpPr>
        <p:spPr>
          <a:xfrm>
            <a:off x="2771800" y="3003798"/>
            <a:ext cx="4801314" cy="707886"/>
          </a:xfrm>
          <a:prstGeom prst="rect">
            <a:avLst/>
          </a:prstGeom>
        </p:spPr>
        <p:txBody>
          <a:bodyPr wrap="none">
            <a:spAutoFit/>
          </a:bodyPr>
          <a:lstStyle/>
          <a:p>
            <a:r>
              <a:rPr lang="zh-CN" altLang="en-US" sz="40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学习教育的</a:t>
            </a:r>
            <a:r>
              <a:rPr lang="zh-CN" altLang="en-US" sz="40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总体要求</a:t>
            </a:r>
          </a:p>
        </p:txBody>
      </p:sp>
      <p:pic>
        <p:nvPicPr>
          <p:cNvPr id="1028" name="Picture 4" descr="E:\0000000我图PPT\00001PNG素材\01党委政府\天安门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 y="2945310"/>
            <a:ext cx="4067668" cy="22187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00专题PPT\两学一做\545454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523" y="570597"/>
            <a:ext cx="4248472" cy="263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41532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90"/>
                                          </p:val>
                                        </p:tav>
                                        <p:tav tm="100000">
                                          <p:val>
                                            <p:fltVal val="0"/>
                                          </p:val>
                                        </p:tav>
                                      </p:tavLst>
                                    </p:anim>
                                    <p:animEffect transition="in" filter="fade">
                                      <p:cBhvr>
                                        <p:cTn id="22" dur="5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 calcmode="lin" valueType="num">
                                      <p:cBhvr>
                                        <p:cTn id="27" dur="500" fill="hold"/>
                                        <p:tgtEl>
                                          <p:spTgt spid="11"/>
                                        </p:tgtEl>
                                        <p:attrNameLst>
                                          <p:attrName>style.rotation</p:attrName>
                                        </p:attrNameLst>
                                      </p:cBhvr>
                                      <p:tavLst>
                                        <p:tav tm="0">
                                          <p:val>
                                            <p:fltVal val="90"/>
                                          </p:val>
                                        </p:tav>
                                        <p:tav tm="100000">
                                          <p:val>
                                            <p:fltVal val="0"/>
                                          </p:val>
                                        </p:tav>
                                      </p:tavLst>
                                    </p:anim>
                                    <p:animEffect transition="in" filter="fade">
                                      <p:cBhvr>
                                        <p:cTn id="28" dur="500"/>
                                        <p:tgtEl>
                                          <p:spTgt spid="11"/>
                                        </p:tgtEl>
                                      </p:cBhvr>
                                    </p:animEffect>
                                  </p:child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additive="base">
                                        <p:cTn id="32" dur="500" fill="hold"/>
                                        <p:tgtEl>
                                          <p:spTgt spid="1028"/>
                                        </p:tgtEl>
                                        <p:attrNameLst>
                                          <p:attrName>ppt_x</p:attrName>
                                        </p:attrNameLst>
                                      </p:cBhvr>
                                      <p:tavLst>
                                        <p:tav tm="0">
                                          <p:val>
                                            <p:strVal val="0-#ppt_w/2"/>
                                          </p:val>
                                        </p:tav>
                                        <p:tav tm="100000">
                                          <p:val>
                                            <p:strVal val="#ppt_x"/>
                                          </p:val>
                                        </p:tav>
                                      </p:tavLst>
                                    </p:anim>
                                    <p:anim calcmode="lin" valueType="num">
                                      <p:cBhvr additive="base">
                                        <p:cTn id="33" dur="500" fill="hold"/>
                                        <p:tgtEl>
                                          <p:spTgt spid="1028"/>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1000"/>
                                        <p:tgtEl>
                                          <p:spTgt spid="2050"/>
                                        </p:tgtEl>
                                      </p:cBhvr>
                                    </p:animEffect>
                                    <p:anim calcmode="lin" valueType="num">
                                      <p:cBhvr>
                                        <p:cTn id="38" dur="1000" fill="hold"/>
                                        <p:tgtEl>
                                          <p:spTgt spid="2050"/>
                                        </p:tgtEl>
                                        <p:attrNameLst>
                                          <p:attrName>ppt_x</p:attrName>
                                        </p:attrNameLst>
                                      </p:cBhvr>
                                      <p:tavLst>
                                        <p:tav tm="0">
                                          <p:val>
                                            <p:strVal val="#ppt_x"/>
                                          </p:val>
                                        </p:tav>
                                        <p:tav tm="100000">
                                          <p:val>
                                            <p:strVal val="#ppt_x"/>
                                          </p:val>
                                        </p:tav>
                                      </p:tavLst>
                                    </p:anim>
                                    <p:anim calcmode="lin" valueType="num">
                                      <p:cBhvr>
                                        <p:cTn id="39" dur="1000" fill="hold"/>
                                        <p:tgtEl>
                                          <p:spTgt spid="2050"/>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6" presetClass="entr" presetSubtype="21"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1"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fd22492dac0f9ff6259ef7256a1a28fb1e8d2"/>
</p:tagLst>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主题">
  <a:themeElements>
    <a:clrScheme name="自定义 25">
      <a:dk1>
        <a:sysClr val="windowText" lastClr="000000"/>
      </a:dk1>
      <a:lt1>
        <a:sysClr val="window" lastClr="FFFFFF"/>
      </a:lt1>
      <a:dk2>
        <a:srgbClr val="1F497D"/>
      </a:dk2>
      <a:lt2>
        <a:srgbClr val="FFC000"/>
      </a:lt2>
      <a:accent1>
        <a:srgbClr val="FF6600"/>
      </a:accent1>
      <a:accent2>
        <a:srgbClr val="FF0000"/>
      </a:accent2>
      <a:accent3>
        <a:srgbClr val="FFC000"/>
      </a:accent3>
      <a:accent4>
        <a:srgbClr val="FFC000"/>
      </a:accent4>
      <a:accent5>
        <a:srgbClr val="FF6600"/>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主管人员">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2672</TotalTime>
  <Words>3167</Words>
  <Application>Microsoft Office PowerPoint</Application>
  <PresentationFormat>全屏显示(16:9)</PresentationFormat>
  <Paragraphs>216</Paragraphs>
  <Slides>35</Slides>
  <Notes>13</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35</vt:i4>
      </vt:variant>
    </vt:vector>
  </HeadingPairs>
  <TitlesOfParts>
    <vt:vector size="53" baseType="lpstr">
      <vt:lpstr>Arial Unicode MS</vt:lpstr>
      <vt:lpstr>黑体</vt:lpstr>
      <vt:lpstr>华文彩云</vt:lpstr>
      <vt:lpstr>宋体</vt:lpstr>
      <vt:lpstr>微软雅黑</vt:lpstr>
      <vt:lpstr>叶根友毛笔行书简体</vt:lpstr>
      <vt:lpstr>幼圆</vt:lpstr>
      <vt:lpstr>Arial</vt:lpstr>
      <vt:lpstr>Arial Black</vt:lpstr>
      <vt:lpstr>Calibri</vt:lpstr>
      <vt:lpstr>Calibri Light</vt:lpstr>
      <vt:lpstr>Century Gothic</vt:lpstr>
      <vt:lpstr>Courier New</vt:lpstr>
      <vt:lpstr>Palatino Linotype</vt:lpstr>
      <vt:lpstr>Wingdings</vt:lpstr>
      <vt:lpstr>Office 主题</vt:lpstr>
      <vt:lpstr>主管人员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293</cp:revision>
  <dcterms:created xsi:type="dcterms:W3CDTF">2014-05-21T12:45:43Z</dcterms:created>
  <dcterms:modified xsi:type="dcterms:W3CDTF">2016-11-06T09:47:38Z</dcterms:modified>
  <cp:category>锐旗设计；https://9ppt.taobao.com</cp:category>
</cp:coreProperties>
</file>